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Override PartName="/ppt/notesSlides/notesSlide3.xml" ContentType="application/vnd.openxmlformats-officedocument.presentationml.notesSlide+xml"/>
  <Override PartName="/ppt/media/image9.jpeg" ContentType="image/jpeg"/>
  <Override PartName="/ppt/media/image10.jpeg" ContentType="image/jpeg"/>
  <Override PartName="/ppt/media/image11.jpeg" ContentType="image/jpeg"/>
  <Override PartName="/ppt/media/image12.jpeg" ContentType="image/jpeg"/>
  <Override PartName="/ppt/media/image13.jpeg" ContentType="image/jpeg"/>
  <Override PartName="/ppt/notesSlides/notesSlide4.xml" ContentType="application/vnd.openxmlformats-officedocument.presentationml.notesSlide+xml"/>
  <Override PartName="/ppt/media/image14.jpeg" ContentType="image/jpeg"/>
  <Override PartName="/ppt/media/image15.jpeg" ContentType="image/jpeg"/>
  <Override PartName="/ppt/media/image16.jpeg" ContentType="image/jpeg"/>
  <Override PartName="/ppt/notesSlides/notesSlide5.xml" ContentType="application/vnd.openxmlformats-officedocument.presentationml.notesSlide+xml"/>
  <Override PartName="/ppt/media/image17.jpeg" ContentType="image/jpeg"/>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18.jpeg" ContentType="image/jpeg"/>
  <Override PartName="/ppt/notesSlides/notesSlide8.xml" ContentType="application/vnd.openxmlformats-officedocument.presentationml.notesSlide+xml"/>
  <Override PartName="/ppt/media/image19.jpeg" ContentType="image/jpeg"/>
  <Override PartName="/ppt/notesSlides/notesSlide9.xml" ContentType="application/vnd.openxmlformats-officedocument.presentationml.notesSlide+xml"/>
  <Override PartName="/ppt/media/image20.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21.jpeg" ContentType="image/jpeg"/>
  <Override PartName="/ppt/notesSlides/notesSlide12.xml" ContentType="application/vnd.openxmlformats-officedocument.presentationml.notesSlide+xml"/>
  <Override PartName="/ppt/media/image22.jpeg" ContentType="image/jpeg"/>
  <Override PartName="/ppt/notesSlides/notesSlide13.xml" ContentType="application/vnd.openxmlformats-officedocument.presentationml.notesSlide+xml"/>
  <Override PartName="/ppt/media/image23.jpeg" ContentType="image/jpeg"/>
  <Override PartName="/ppt/media/image24.jpeg" ContentType="image/jpeg"/>
  <Override PartName="/ppt/media/image25.jpeg" ContentType="image/jpeg"/>
  <Override PartName="/ppt/notesSlides/notesSlide14.xml" ContentType="application/vnd.openxmlformats-officedocument.presentationml.notesSlide+xml"/>
  <Override PartName="/ppt/media/image26.jpeg" ContentType="image/jpeg"/>
  <Override PartName="/ppt/media/image27.jpeg" ContentType="image/jpeg"/>
  <Override PartName="/ppt/notesSlides/notesSlide15.xml" ContentType="application/vnd.openxmlformats-officedocument.presentationml.notesSlide+xml"/>
  <Override PartName="/ppt/media/image2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1pPr>
    <a:lvl2pPr marL="0" marR="0" indent="457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2pPr>
    <a:lvl3pPr marL="0" marR="0" indent="914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3pPr>
    <a:lvl4pPr marL="0" marR="0" indent="1371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4pPr>
    <a:lvl5pPr marL="0" marR="0" indent="18288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5pPr>
    <a:lvl6pPr marL="0" marR="0" indent="22860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6pPr>
    <a:lvl7pPr marL="0" marR="0" indent="27432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7pPr>
    <a:lvl8pPr marL="0" marR="0" indent="32004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8pPr>
    <a:lvl9pPr marL="0" marR="0" indent="365760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38100" cap="flat">
              <a:solidFill>
                <a:srgbClr val="000000"/>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prstDash val="solid"/>
              <a:miter lim="400000"/>
            </a:ln>
          </a:top>
          <a:bottom>
            <a:ln w="381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firstRow>
  </a:tblStyle>
  <a:tblStyle styleId="{C7B018BB-80A7-4F77-B60F-C8B233D01FF8}" styleName="">
    <a:tblBg/>
    <a:wholeTbl>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wholeTbl>
    <a:band2H>
      <a:tcTxStyle b="def" i="def"/>
      <a:tcStyle>
        <a:tcBdr/>
        <a:fill>
          <a:solidFill>
            <a:srgbClr val="E3E5E8"/>
          </a:solidFill>
        </a:fill>
      </a:tcStyle>
    </a:band2H>
    <a:firstCol>
      <a:tcTxStyle b="on" i="off">
        <a:fontRef idx="minor">
          <a:srgbClr val="000000"/>
        </a:fontRef>
        <a:srgbClr val="000000"/>
      </a:tcTxStyle>
      <a:tcStyle>
        <a:tcBdr>
          <a:left>
            <a:ln w="12700" cap="flat">
              <a:solidFill>
                <a:srgbClr val="000000"/>
              </a:solidFill>
              <a:prstDash val="solid"/>
              <a:miter lim="400000"/>
            </a:ln>
          </a:left>
          <a:right>
            <a:ln w="25400" cap="flat">
              <a:solidFill>
                <a:srgbClr val="000000"/>
              </a:solidFill>
              <a:prstDash val="solid"/>
              <a:miter lim="400000"/>
            </a:ln>
          </a:right>
          <a:top>
            <a:ln w="12700" cap="flat">
              <a:solidFill>
                <a:srgbClr val="536773"/>
              </a:solidFill>
              <a:prstDash val="solid"/>
              <a:miter lim="400000"/>
            </a:ln>
          </a:top>
          <a:bottom>
            <a:ln w="12700" cap="flat">
              <a:solidFill>
                <a:srgbClr val="536773"/>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firstCol>
    <a:lastRow>
      <a:tcTxStyle b="off"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381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noFill/>
        </a:fill>
      </a:tcStyle>
    </a:lastRow>
    <a:firstRow>
      <a:tcTxStyle b="on" i="off">
        <a:fontRef idx="minor">
          <a:srgbClr val="000000"/>
        </a:fontRef>
        <a:srgbClr val="000000"/>
      </a:tcTxStyle>
      <a:tcStyle>
        <a:tcBdr>
          <a:left>
            <a:ln w="12700" cap="flat">
              <a:solidFill>
                <a:srgbClr val="536773"/>
              </a:solidFill>
              <a:prstDash val="solid"/>
              <a:miter lim="400000"/>
            </a:ln>
          </a:left>
          <a:right>
            <a:ln w="12700" cap="flat">
              <a:solidFill>
                <a:srgbClr val="536773"/>
              </a:solidFill>
              <a:prstDash val="solid"/>
              <a:miter lim="400000"/>
            </a:ln>
          </a:right>
          <a:top>
            <a:ln w="12700" cap="flat">
              <a:solidFill>
                <a:srgbClr val="000000"/>
              </a:solidFill>
              <a:prstDash val="solid"/>
              <a:miter lim="400000"/>
            </a:ln>
          </a:top>
          <a:bottom>
            <a:ln w="12700" cap="flat">
              <a:solidFill>
                <a:srgbClr val="000000"/>
              </a:solidFill>
              <a:prstDash val="solid"/>
              <a:miter lim="400000"/>
            </a:ln>
          </a:bottom>
          <a:insideH>
            <a:ln w="12700" cap="flat">
              <a:solidFill>
                <a:srgbClr val="536773"/>
              </a:solidFill>
              <a:prstDash val="solid"/>
              <a:miter lim="400000"/>
            </a:ln>
          </a:insideH>
          <a:insideV>
            <a:ln w="12700" cap="flat">
              <a:solidFill>
                <a:srgbClr val="536773"/>
              </a:solidFill>
              <a:prstDash val="solid"/>
              <a:miter lim="400000"/>
            </a:ln>
          </a:insideV>
        </a:tcBdr>
        <a:fill>
          <a:solidFill>
            <a:schemeClr val="accent1">
              <a:lumOff val="16847"/>
            </a:schemeClr>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838383"/>
              </a:solidFill>
              <a:prstDash val="solid"/>
              <a:miter lim="400000"/>
            </a:ln>
          </a:left>
          <a:right>
            <a:ln w="12700" cap="flat">
              <a:solidFill>
                <a:srgbClr val="838383"/>
              </a:solidFill>
              <a:prstDash val="solid"/>
              <a:miter lim="400000"/>
            </a:ln>
          </a:right>
          <a:top>
            <a:ln w="12700" cap="flat">
              <a:solidFill>
                <a:srgbClr val="838383"/>
              </a:solidFill>
              <a:prstDash val="solid"/>
              <a:miter lim="400000"/>
            </a:ln>
          </a:top>
          <a:bottom>
            <a:ln w="12700" cap="flat">
              <a:solidFill>
                <a:srgbClr val="838383"/>
              </a:solidFill>
              <a:prstDash val="solid"/>
              <a:miter lim="400000"/>
            </a:ln>
          </a:bottom>
          <a:insideH>
            <a:ln w="12700" cap="flat">
              <a:solidFill>
                <a:srgbClr val="838383"/>
              </a:solidFill>
              <a:prstDash val="solid"/>
              <a:miter lim="400000"/>
            </a:ln>
          </a:insideH>
          <a:insideV>
            <a:ln w="12700" cap="flat">
              <a:solidFill>
                <a:srgbClr val="838383"/>
              </a:solidFill>
              <a:prstDash val="solid"/>
              <a:miter lim="400000"/>
            </a:ln>
          </a:insideV>
        </a:tcBdr>
        <a:fill>
          <a:noFill/>
        </a:fill>
      </a:tcStyle>
    </a:wholeTbl>
    <a:band2H>
      <a:tcTxStyle b="def" i="def"/>
      <a:tcStyle>
        <a:tcBdr/>
        <a:fill>
          <a:solidFill>
            <a:srgbClr val="EDEEEE"/>
          </a:solidFill>
        </a:fill>
      </a:tcStyle>
    </a:band2H>
    <a:firstCol>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808080"/>
              </a:solidFill>
              <a:prstDash val="solid"/>
              <a:miter lim="400000"/>
            </a:ln>
          </a:right>
          <a:top>
            <a:ln w="12700" cap="flat">
              <a:solidFill>
                <a:srgbClr val="808080"/>
              </a:solidFill>
              <a:prstDash val="solid"/>
              <a:miter lim="400000"/>
            </a:ln>
          </a:top>
          <a:bottom>
            <a:ln w="12700" cap="flat">
              <a:solidFill>
                <a:srgbClr val="808080"/>
              </a:solidFill>
              <a:prstDash val="solid"/>
              <a:miter lim="400000"/>
            </a:ln>
          </a:bottom>
          <a:insideH>
            <a:ln w="12700" cap="flat">
              <a:solidFill>
                <a:srgbClr val="808080"/>
              </a:solidFill>
              <a:prstDash val="solid"/>
              <a:miter lim="400000"/>
            </a:ln>
          </a:insideH>
          <a:insideV>
            <a:ln w="12700" cap="flat">
              <a:solidFill>
                <a:srgbClr val="808080"/>
              </a:solidFill>
              <a:prstDash val="solid"/>
              <a:miter lim="400000"/>
            </a:ln>
          </a:insideV>
        </a:tcBdr>
        <a:fill>
          <a:solidFill>
            <a:srgbClr val="88FA4F"/>
          </a:solidFill>
        </a:fill>
      </a:tcStyle>
    </a:firstCol>
    <a:lastRow>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38100" cap="flat">
              <a:solidFill>
                <a:schemeClr val="accent3"/>
              </a:solidFill>
              <a:prstDash val="solid"/>
              <a:miter lim="400000"/>
            </a:ln>
          </a:top>
          <a:bottom>
            <a:ln w="12700" cap="flat">
              <a:solidFill>
                <a:srgbClr val="4D4D4D"/>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noFill/>
        </a:fill>
      </a:tcStyle>
    </a:lastRow>
    <a:firstRow>
      <a:tcTxStyle b="off" i="off">
        <a:font>
          <a:latin typeface="Helvetica Neue Medium"/>
          <a:ea typeface="Helvetica Neue Medium"/>
          <a:cs typeface="Helvetica Neue Medium"/>
        </a:font>
        <a:srgbClr val="000000"/>
      </a:tcTxStyle>
      <a:tcStyle>
        <a:tcBdr>
          <a:left>
            <a:ln w="12700" cap="flat">
              <a:solidFill>
                <a:srgbClr val="4D4D4D"/>
              </a:solidFill>
              <a:prstDash val="solid"/>
              <a:miter lim="400000"/>
            </a:ln>
          </a:left>
          <a:right>
            <a:ln w="12700" cap="flat">
              <a:solidFill>
                <a:srgbClr val="4D4D4D"/>
              </a:solidFill>
              <a:prstDash val="solid"/>
              <a:miter lim="400000"/>
            </a:ln>
          </a:right>
          <a:top>
            <a:ln w="12700" cap="flat">
              <a:solidFill>
                <a:srgbClr val="4D4D4D"/>
              </a:solidFill>
              <a:prstDash val="solid"/>
              <a:miter lim="400000"/>
            </a:ln>
          </a:top>
          <a:bottom>
            <a:ln w="12700" cap="flat">
              <a:solidFill>
                <a:srgbClr val="4D4D4D"/>
              </a:solidFill>
              <a:prstDash val="solid"/>
              <a:miter lim="400000"/>
            </a:ln>
          </a:bottom>
          <a:insideH>
            <a:ln w="12700" cap="flat">
              <a:solidFill>
                <a:srgbClr val="4D4D4D"/>
              </a:solidFill>
              <a:prstDash val="solid"/>
              <a:miter lim="400000"/>
            </a:ln>
          </a:insideH>
          <a:insideV>
            <a:ln w="12700" cap="flat">
              <a:solidFill>
                <a:srgbClr val="4D4D4D"/>
              </a:solidFill>
              <a:prstDash val="solid"/>
              <a:miter lim="400000"/>
            </a:ln>
          </a:insideV>
        </a:tcBdr>
        <a:fill>
          <a:solidFill>
            <a:srgbClr val="60D937"/>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wholeTbl>
    <a:band2H>
      <a:tcTxStyle b="def" i="def"/>
      <a:tcStyle>
        <a:tcBdr/>
        <a:fill>
          <a:solidFill>
            <a:schemeClr val="accent4">
              <a:hueOff val="348544"/>
              <a:lumOff val="7139"/>
            </a:schemeClr>
          </a:solidFill>
        </a:fill>
      </a:tcStyle>
    </a:band2H>
    <a:firstCol>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8BB00"/>
          </a:solidFill>
        </a:fill>
      </a:tcStyle>
    </a:firstCol>
    <a:la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38100" cap="flat">
              <a:solidFill>
                <a:srgbClr val="F8BA00"/>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AF7E9"/>
          </a:solidFill>
        </a:fill>
      </a:tcStyle>
    </a:lastRow>
    <a:firstRow>
      <a:tcTxStyle b="off" i="off">
        <a:font>
          <a:latin typeface="Helvetica Neue Medium"/>
          <a:ea typeface="Helvetica Neue Medium"/>
          <a:cs typeface="Helvetica Neue Medium"/>
        </a:font>
        <a:srgbClr val="000000"/>
      </a:tcTxStyle>
      <a:tcStyle>
        <a:tcBdr>
          <a:left>
            <a:ln w="12700" cap="flat">
              <a:solidFill>
                <a:srgbClr val="5B5A5A"/>
              </a:solidFill>
              <a:prstDash val="solid"/>
              <a:miter lim="400000"/>
            </a:ln>
          </a:left>
          <a:right>
            <a:ln w="12700" cap="flat">
              <a:solidFill>
                <a:srgbClr val="5B5A5A"/>
              </a:solidFill>
              <a:prstDash val="solid"/>
              <a:miter lim="400000"/>
            </a:ln>
          </a:right>
          <a:top>
            <a:ln w="12700" cap="flat">
              <a:solidFill>
                <a:srgbClr val="5B5A5A"/>
              </a:solidFill>
              <a:prstDash val="solid"/>
              <a:miter lim="400000"/>
            </a:ln>
          </a:top>
          <a:bottom>
            <a:ln w="12700" cap="flat">
              <a:solidFill>
                <a:srgbClr val="5B5A5A"/>
              </a:solidFill>
              <a:prstDash val="solid"/>
              <a:miter lim="400000"/>
            </a:ln>
          </a:bottom>
          <a:insideH>
            <a:ln w="12700" cap="flat">
              <a:solidFill>
                <a:srgbClr val="5B5A5A"/>
              </a:solidFill>
              <a:prstDash val="solid"/>
              <a:miter lim="400000"/>
            </a:ln>
          </a:insideH>
          <a:insideV>
            <a:ln w="12700" cap="flat">
              <a:solidFill>
                <a:srgbClr val="5B5A5A"/>
              </a:solidFill>
              <a:prstDash val="solid"/>
              <a:miter lim="400000"/>
            </a:ln>
          </a:insideV>
        </a:tcBdr>
        <a:fill>
          <a:solidFill>
            <a:srgbClr val="FF9400"/>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464646"/>
              </a:solidFill>
              <a:prstDash val="solid"/>
              <a:miter lim="400000"/>
            </a:ln>
          </a:left>
          <a:right>
            <a:ln w="12700" cap="flat">
              <a:solidFill>
                <a:srgbClr val="464646"/>
              </a:solidFill>
              <a:prstDash val="solid"/>
              <a:miter lim="400000"/>
            </a:ln>
          </a:right>
          <a:top>
            <a:ln w="12700" cap="flat">
              <a:solidFill>
                <a:srgbClr val="464646"/>
              </a:solidFill>
              <a:prstDash val="solid"/>
              <a:miter lim="400000"/>
            </a:ln>
          </a:top>
          <a:bottom>
            <a:ln w="12700" cap="flat">
              <a:solidFill>
                <a:srgbClr val="464646"/>
              </a:solidFill>
              <a:prstDash val="solid"/>
              <a:miter lim="400000"/>
            </a:ln>
          </a:bottom>
          <a:insideH>
            <a:ln w="12700" cap="flat">
              <a:solidFill>
                <a:srgbClr val="464646"/>
              </a:solidFill>
              <a:prstDash val="solid"/>
              <a:miter lim="400000"/>
            </a:ln>
          </a:insideH>
          <a:insideV>
            <a:ln w="12700" cap="flat">
              <a:solidFill>
                <a:srgbClr val="464646"/>
              </a:solidFill>
              <a:prstDash val="solid"/>
              <a:miter lim="400000"/>
            </a:ln>
          </a:insideV>
        </a:tcBdr>
        <a:fill>
          <a:noFill/>
        </a:fill>
      </a:tcStyle>
    </a:wholeTbl>
    <a:band2H>
      <a:tcTxStyle b="def" i="def"/>
      <a:tcStyle>
        <a:tcBdr/>
        <a:fill>
          <a:solidFill>
            <a:srgbClr val="D4D5D5"/>
          </a:solidFill>
        </a:fill>
      </a:tcStyle>
    </a:band2H>
    <a:firstCol>
      <a:tcTxStyle b="on" i="off">
        <a:fontRef idx="minor">
          <a:srgbClr val="FFFFFF"/>
        </a:fontRef>
        <a:srgbClr val="FFFFFF"/>
      </a:tcTxStyle>
      <a:tcStyle>
        <a:tcBdr>
          <a:left>
            <a:ln w="12700" cap="flat">
              <a:solidFill>
                <a:srgbClr val="5E5E5E"/>
              </a:solidFill>
              <a:prstDash val="solid"/>
              <a:miter lim="400000"/>
            </a:ln>
          </a:left>
          <a:right>
            <a:ln w="12700" cap="flat">
              <a:solidFill>
                <a:srgbClr val="A6AAA9"/>
              </a:solidFill>
              <a:prstDash val="solid"/>
              <a:miter lim="400000"/>
            </a:ln>
          </a:right>
          <a:top>
            <a:ln w="12700" cap="flat">
              <a:solidFill>
                <a:srgbClr val="C3C3C3"/>
              </a:solidFill>
              <a:prstDash val="solid"/>
              <a:miter lim="400000"/>
            </a:ln>
          </a:top>
          <a:bottom>
            <a:ln w="12700" cap="flat">
              <a:solidFill>
                <a:srgbClr val="C3C3C3"/>
              </a:solidFill>
              <a:prstDash val="solid"/>
              <a:miter lim="400000"/>
            </a:ln>
          </a:bottom>
          <a:insideH>
            <a:ln w="12700" cap="flat">
              <a:solidFill>
                <a:srgbClr val="C3C3C3"/>
              </a:solidFill>
              <a:prstDash val="solid"/>
              <a:miter lim="400000"/>
            </a:ln>
          </a:insideH>
          <a:insideV>
            <a:ln w="12700" cap="flat">
              <a:solidFill>
                <a:srgbClr val="C3C3C3"/>
              </a:solidFill>
              <a:prstDash val="solid"/>
              <a:miter lim="400000"/>
            </a:ln>
          </a:insideV>
        </a:tcBdr>
        <a:fill>
          <a:solidFill>
            <a:srgbClr val="CB2A7B"/>
          </a:solidFill>
        </a:fill>
      </a:tcStyle>
    </a:firstCol>
    <a:lastRow>
      <a:tcTxStyle b="on" i="off">
        <a:fontRef idx="minor">
          <a:srgbClr val="000000"/>
        </a:fontRef>
        <a:srgbClr val="000000"/>
      </a:tcTxStyle>
      <a:tcStyle>
        <a:tcBdr>
          <a:left>
            <a:ln w="12700" cap="flat">
              <a:solidFill>
                <a:srgbClr val="5E5E5E"/>
              </a:solidFill>
              <a:prstDash val="solid"/>
              <a:miter lim="400000"/>
            </a:ln>
          </a:left>
          <a:right>
            <a:ln w="12700" cap="flat">
              <a:solidFill>
                <a:srgbClr val="5E5E5E"/>
              </a:solidFill>
              <a:prstDash val="solid"/>
              <a:miter lim="400000"/>
            </a:ln>
          </a:right>
          <a:top>
            <a:ln w="38100" cap="flat">
              <a:solidFill>
                <a:srgbClr val="CB297B"/>
              </a:solidFill>
              <a:prstDash val="solid"/>
              <a:miter lim="400000"/>
            </a:ln>
          </a:top>
          <a:bottom>
            <a:ln w="12700" cap="flat">
              <a:solidFill>
                <a:srgbClr val="5E5E5E"/>
              </a:solidFill>
              <a:prstDash val="solid"/>
              <a:miter lim="400000"/>
            </a:ln>
          </a:bottom>
          <a:insideH>
            <a:ln w="12700" cap="flat">
              <a:solidFill>
                <a:srgbClr val="5E5E5E"/>
              </a:solidFill>
              <a:prstDash val="solid"/>
              <a:miter lim="400000"/>
            </a:ln>
          </a:insideH>
          <a:insideV>
            <a:ln w="12700" cap="flat">
              <a:solidFill>
                <a:srgbClr val="5E5E5E"/>
              </a:solidFill>
              <a:prstDash val="solid"/>
              <a:miter lim="400000"/>
            </a:ln>
          </a:insideV>
        </a:tcBdr>
        <a:fill>
          <a:solidFill>
            <a:srgbClr val="FFFFFF"/>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5E5E5E"/>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991A5F"/>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wholeTbl>
    <a:band2H>
      <a:tcTxStyle b="def" i="def"/>
      <a:tcStyle>
        <a:tcBdr/>
        <a:fill>
          <a:solidFill>
            <a:srgbClr val="EDEEEE"/>
          </a:solidFill>
        </a:fill>
      </a:tcStyle>
    </a:band2H>
    <a:firstCol>
      <a:tcTxStyle b="on" i="off">
        <a:fontRef idx="minor">
          <a:srgbClr val="000000"/>
        </a:fontRef>
        <a:srgbClr val="000000"/>
      </a:tcTxStyle>
      <a:tcStyle>
        <a:tcBdr>
          <a:left>
            <a:ln w="12700" cap="flat">
              <a:solidFill>
                <a:srgbClr val="6C6C6C"/>
              </a:solidFill>
              <a:prstDash val="solid"/>
              <a:miter lim="400000"/>
            </a:ln>
          </a:left>
          <a:right>
            <a:ln w="254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firstCol>
    <a:la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25400" cap="flat">
              <a:solidFill>
                <a:srgbClr val="000000"/>
              </a:solidFill>
              <a:prstDash val="solid"/>
              <a:miter lim="400000"/>
            </a:ln>
          </a:top>
          <a:bottom>
            <a:ln w="12700" cap="flat">
              <a:solidFill>
                <a:srgbClr val="6C6C6C"/>
              </a:solidFill>
              <a:prstDash val="solid"/>
              <a:miter lim="400000"/>
            </a:ln>
          </a:bottom>
          <a:insideH>
            <a:ln w="12700" cap="flat">
              <a:solidFill>
                <a:srgbClr val="000000"/>
              </a:solidFill>
              <a:custDash>
                <a:ds d="200000" sp="200000"/>
              </a:custDash>
              <a:miter lim="400000"/>
            </a:ln>
          </a:insideH>
          <a:insideV>
            <a:ln w="12700" cap="flat">
              <a:solidFill>
                <a:srgbClr val="000000"/>
              </a:solidFill>
              <a:prstDash val="solid"/>
              <a:miter lim="400000"/>
            </a:ln>
          </a:insideV>
        </a:tcBdr>
        <a:fill>
          <a:noFill/>
        </a:fill>
      </a:tcStyle>
    </a:lastRow>
    <a:firstRow>
      <a:tcTxStyle b="on" i="off">
        <a:fontRef idx="minor">
          <a:srgbClr val="000000"/>
        </a:fontRef>
        <a:srgbClr val="000000"/>
      </a:tcTxStyle>
      <a:tcStyle>
        <a:tcBdr>
          <a:left>
            <a:ln w="12700" cap="flat">
              <a:solidFill>
                <a:srgbClr val="000000"/>
              </a:solidFill>
              <a:prstDash val="solid"/>
              <a:miter lim="400000"/>
            </a:ln>
          </a:left>
          <a:right>
            <a:ln w="12700" cap="flat">
              <a:solidFill>
                <a:srgbClr val="000000"/>
              </a:solidFill>
              <a:prstDash val="solid"/>
              <a:miter lim="400000"/>
            </a:ln>
          </a:right>
          <a:top>
            <a:ln w="12700" cap="flat">
              <a:solidFill>
                <a:srgbClr val="6C6C6C"/>
              </a:solidFill>
              <a:prstDash val="solid"/>
              <a:miter lim="400000"/>
            </a:ln>
          </a:top>
          <a:bottom>
            <a:ln w="12700" cap="flat">
              <a:solidFill>
                <a:srgbClr val="000000"/>
              </a:solidFill>
              <a:prstDash val="solid"/>
              <a:miter lim="400000"/>
            </a:ln>
          </a:bottom>
          <a:insideH>
            <a:ln w="12700" cap="flat">
              <a:solidFill>
                <a:srgbClr val="000000"/>
              </a:solidFill>
              <a:prstDash val="solid"/>
              <a:miter lim="400000"/>
            </a:ln>
          </a:insideH>
          <a:insideV>
            <a:ln w="12700" cap="flat">
              <a:solidFill>
                <a:srgbClr val="000000"/>
              </a:solidFill>
              <a:prstDash val="solid"/>
              <a:miter lim="400000"/>
            </a:ln>
          </a:insideV>
        </a:tcBdr>
        <a:fill>
          <a:solidFill>
            <a:srgbClr val="D6DCE0"/>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01" name="Shape 201"/>
          <p:cNvSpPr/>
          <p:nvPr>
            <p:ph type="sldImg"/>
          </p:nvPr>
        </p:nvSpPr>
        <p:spPr>
          <a:xfrm>
            <a:off x="1143000" y="685800"/>
            <a:ext cx="4572000" cy="3429000"/>
          </a:xfrm>
          <a:prstGeom prst="rect">
            <a:avLst/>
          </a:prstGeom>
        </p:spPr>
        <p:txBody>
          <a:bodyPr/>
          <a:lstStyle/>
          <a:p>
            <a:pPr/>
          </a:p>
        </p:txBody>
      </p:sp>
      <p:sp>
        <p:nvSpPr>
          <p:cNvPr id="202" name="Shape 20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mn-lt"/>
        <a:ea typeface="+mn-ea"/>
        <a:cs typeface="+mn-cs"/>
        <a:sym typeface="Helvetica Neue"/>
      </a:defRPr>
    </a:lvl1pPr>
    <a:lvl2pPr indent="228600" defTabSz="457200" latinLnBrk="0">
      <a:lnSpc>
        <a:spcPct val="117999"/>
      </a:lnSpc>
      <a:defRPr sz="2200">
        <a:latin typeface="+mn-lt"/>
        <a:ea typeface="+mn-ea"/>
        <a:cs typeface="+mn-cs"/>
        <a:sym typeface="Helvetica Neue"/>
      </a:defRPr>
    </a:lvl2pPr>
    <a:lvl3pPr indent="457200" defTabSz="457200" latinLnBrk="0">
      <a:lnSpc>
        <a:spcPct val="117999"/>
      </a:lnSpc>
      <a:defRPr sz="2200">
        <a:latin typeface="+mn-lt"/>
        <a:ea typeface="+mn-ea"/>
        <a:cs typeface="+mn-cs"/>
        <a:sym typeface="Helvetica Neue"/>
      </a:defRPr>
    </a:lvl3pPr>
    <a:lvl4pPr indent="685800" defTabSz="457200" latinLnBrk="0">
      <a:lnSpc>
        <a:spcPct val="117999"/>
      </a:lnSpc>
      <a:defRPr sz="2200">
        <a:latin typeface="+mn-lt"/>
        <a:ea typeface="+mn-ea"/>
        <a:cs typeface="+mn-cs"/>
        <a:sym typeface="Helvetica Neue"/>
      </a:defRPr>
    </a:lvl4pPr>
    <a:lvl5pPr indent="914400" defTabSz="457200" latinLnBrk="0">
      <a:lnSpc>
        <a:spcPct val="117999"/>
      </a:lnSpc>
      <a:defRPr sz="2200">
        <a:latin typeface="+mn-lt"/>
        <a:ea typeface="+mn-ea"/>
        <a:cs typeface="+mn-cs"/>
        <a:sym typeface="Helvetica Neue"/>
      </a:defRPr>
    </a:lvl5pPr>
    <a:lvl6pPr indent="1143000" defTabSz="457200" latinLnBrk="0">
      <a:lnSpc>
        <a:spcPct val="117999"/>
      </a:lnSpc>
      <a:defRPr sz="2200">
        <a:latin typeface="+mn-lt"/>
        <a:ea typeface="+mn-ea"/>
        <a:cs typeface="+mn-cs"/>
        <a:sym typeface="Helvetica Neue"/>
      </a:defRPr>
    </a:lvl6pPr>
    <a:lvl7pPr indent="1371600" defTabSz="457200" latinLnBrk="0">
      <a:lnSpc>
        <a:spcPct val="117999"/>
      </a:lnSpc>
      <a:defRPr sz="2200">
        <a:latin typeface="+mn-lt"/>
        <a:ea typeface="+mn-ea"/>
        <a:cs typeface="+mn-cs"/>
        <a:sym typeface="Helvetica Neue"/>
      </a:defRPr>
    </a:lvl7pPr>
    <a:lvl8pPr indent="1600200" defTabSz="457200" latinLnBrk="0">
      <a:lnSpc>
        <a:spcPct val="117999"/>
      </a:lnSpc>
      <a:defRPr sz="2200">
        <a:latin typeface="+mn-lt"/>
        <a:ea typeface="+mn-ea"/>
        <a:cs typeface="+mn-cs"/>
        <a:sym typeface="Helvetica Neue"/>
      </a:defRPr>
    </a:lvl8pPr>
    <a:lvl9pPr indent="1828800" defTabSz="457200" latinLnBrk="0">
      <a:lnSpc>
        <a:spcPct val="117999"/>
      </a:lnSpc>
      <a:defRPr sz="2200">
        <a:latin typeface="+mn-lt"/>
        <a:ea typeface="+mn-ea"/>
        <a:cs typeface="+mn-cs"/>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7" name="Shape 217"/>
          <p:cNvSpPr/>
          <p:nvPr>
            <p:ph type="sldImg"/>
          </p:nvPr>
        </p:nvSpPr>
        <p:spPr>
          <a:prstGeom prst="rect">
            <a:avLst/>
          </a:prstGeom>
        </p:spPr>
        <p:txBody>
          <a:bodyPr/>
          <a:lstStyle/>
          <a:p>
            <a:pPr/>
          </a:p>
        </p:txBody>
      </p:sp>
      <p:sp>
        <p:nvSpPr>
          <p:cNvPr id="218" name="Shape 218"/>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This summarizes the results for the scaling exponents from urban scaling theory, from the previous module.  </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3" name="Shape 383"/>
          <p:cNvSpPr/>
          <p:nvPr>
            <p:ph type="sldImg"/>
          </p:nvPr>
        </p:nvSpPr>
        <p:spPr>
          <a:prstGeom prst="rect">
            <a:avLst/>
          </a:prstGeom>
        </p:spPr>
        <p:txBody>
          <a:bodyPr/>
          <a:lstStyle/>
          <a:p>
            <a:pPr/>
          </a:p>
        </p:txBody>
      </p:sp>
      <p:sp>
        <p:nvSpPr>
          <p:cNvPr id="384" name="Shape 384"/>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People walk faster…</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9" name="Shape 389"/>
          <p:cNvSpPr/>
          <p:nvPr>
            <p:ph type="sldImg"/>
          </p:nvPr>
        </p:nvSpPr>
        <p:spPr>
          <a:prstGeom prst="rect">
            <a:avLst/>
          </a:prstGeom>
        </p:spPr>
        <p:txBody>
          <a:bodyPr/>
          <a:lstStyle/>
          <a:p>
            <a:pPr/>
          </a:p>
        </p:txBody>
      </p:sp>
      <p:sp>
        <p:nvSpPr>
          <p:cNvPr id="390" name="Shape 390"/>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Visiting people (tourists) to larger cities are just too slow. It would be an interesting experiment to see if such people adapt and sped up over time, as they spend time in larger cities. How long does that take?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Fractal dimensions of built spaces have been interesting to geographers and complex systems researchers for decades: Scaling predicts that the ratio of fractal dimensions is a scaling exponent, specifically the ratio of the fractal dimension of built up area to population is 5/6 because it is in fact the derivative of the former scaling law vs population.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3" name="Shape 413"/>
          <p:cNvSpPr/>
          <p:nvPr>
            <p:ph type="sldImg"/>
          </p:nvPr>
        </p:nvSpPr>
        <p:spPr>
          <a:prstGeom prst="rect">
            <a:avLst/>
          </a:prstGeom>
        </p:spPr>
        <p:txBody>
          <a:bodyPr/>
          <a:lstStyle/>
          <a:p>
            <a:pPr/>
          </a:p>
        </p:txBody>
      </p:sp>
      <p:sp>
        <p:nvSpPr>
          <p:cNvPr id="414" name="Shape 414"/>
          <p:cNvSpPr/>
          <p:nvPr>
            <p:ph type="body" sz="quarter" idx="1"/>
          </p:nvPr>
        </p:nvSpPr>
        <p:spPr>
          <a:prstGeom prst="rect">
            <a:avLst/>
          </a:prstGeom>
        </p:spPr>
        <p:txBody>
          <a:bodyPr/>
          <a:lstStyle/>
          <a:p>
            <a:pPr/>
            <a:r>
              <a:t>Slums are places (among other things) where the networks of the city (infrastructural and socioeconomic) have not yet formed, but are only latent.  We can measure the lack of infrastructure to buildings using topological methods. </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Shape 426"/>
          <p:cNvSpPr/>
          <p:nvPr>
            <p:ph type="sldImg"/>
          </p:nvPr>
        </p:nvSpPr>
        <p:spPr>
          <a:prstGeom prst="rect">
            <a:avLst/>
          </a:prstGeom>
        </p:spPr>
        <p:txBody>
          <a:bodyPr/>
          <a:lstStyle/>
          <a:p>
            <a:pPr/>
          </a:p>
        </p:txBody>
      </p:sp>
      <p:sp>
        <p:nvSpPr>
          <p:cNvPr id="427" name="Shape 427"/>
          <p:cNvSpPr/>
          <p:nvPr>
            <p:ph type="body" sz="quarter" idx="1"/>
          </p:nvPr>
        </p:nvSpPr>
        <p:spPr>
          <a:prstGeom prst="rect">
            <a:avLst/>
          </a:prstGeom>
        </p:spPr>
        <p:txBody>
          <a:bodyPr/>
          <a:lstStyle/>
          <a:p>
            <a:pPr/>
            <a:r>
              <a:t>Connectivity can be expanded to connect each building…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4" name="Shape 434"/>
          <p:cNvSpPr/>
          <p:nvPr>
            <p:ph type="sldImg"/>
          </p:nvPr>
        </p:nvSpPr>
        <p:spPr>
          <a:prstGeom prst="rect">
            <a:avLst/>
          </a:prstGeom>
        </p:spPr>
        <p:txBody>
          <a:bodyPr/>
          <a:lstStyle/>
          <a:p>
            <a:pPr/>
          </a:p>
        </p:txBody>
      </p:sp>
      <p:sp>
        <p:nvSpPr>
          <p:cNvPr id="435" name="Shape 435"/>
          <p:cNvSpPr/>
          <p:nvPr>
            <p:ph type="body" sz="quarter" idx="1"/>
          </p:nvPr>
        </p:nvSpPr>
        <p:spPr>
          <a:prstGeom prst="rect">
            <a:avLst/>
          </a:prstGeom>
        </p:spPr>
        <p:txBody>
          <a:bodyPr/>
          <a:lstStyle/>
          <a:p>
            <a:pPr/>
            <a:r>
              <a:t>And estimate the (minimal) length of extra infrastructure to be built…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There are many other interesting predictions that follow from urban scaling theory.</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Congestion (these are estimated extra costs of congestion) are superlinear and a fixed fraction of GDP as predicted.</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7" name="Shape 287"/>
          <p:cNvSpPr/>
          <p:nvPr>
            <p:ph type="sldImg"/>
          </p:nvPr>
        </p:nvSpPr>
        <p:spPr>
          <a:prstGeom prst="rect">
            <a:avLst/>
          </a:prstGeom>
        </p:spPr>
        <p:txBody>
          <a:bodyPr/>
          <a:lstStyle/>
          <a:p>
            <a:pPr/>
          </a:p>
        </p:txBody>
      </p:sp>
      <p:sp>
        <p:nvSpPr>
          <p:cNvPr id="288" name="Shape 288"/>
          <p:cNvSpPr/>
          <p:nvPr>
            <p:ph type="body" sz="quarter" idx="1"/>
          </p:nvPr>
        </p:nvSpPr>
        <p:spPr>
          <a:prstGeom prst="rect">
            <a:avLst/>
          </a:prstGeom>
        </p:spPr>
        <p:txBody>
          <a:bodyPr/>
          <a:lstStyle/>
          <a:p>
            <a:pPr/>
            <a:r>
              <a:t>Buildings get bigger and taller in larger cities: is this predictable?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1" name="Shape 321"/>
          <p:cNvSpPr/>
          <p:nvPr>
            <p:ph type="sldImg"/>
          </p:nvPr>
        </p:nvSpPr>
        <p:spPr>
          <a:prstGeom prst="rect">
            <a:avLst/>
          </a:prstGeom>
        </p:spPr>
        <p:txBody>
          <a:bodyPr/>
          <a:lstStyle/>
          <a:p>
            <a:pPr/>
          </a:p>
        </p:txBody>
      </p:sp>
      <p:sp>
        <p:nvSpPr>
          <p:cNvPr id="322" name="Shape 322"/>
          <p:cNvSpPr/>
          <p:nvPr>
            <p:ph type="body" sz="quarter" idx="1"/>
          </p:nvPr>
        </p:nvSpPr>
        <p:spPr>
          <a:prstGeom prst="rect">
            <a:avLst/>
          </a:prstGeom>
        </p:spPr>
        <p:txBody>
          <a:bodyPr/>
          <a:lstStyle>
            <a:lvl1pPr defTabSz="584200">
              <a:lnSpc>
                <a:spcPct val="100000"/>
              </a:lnSpc>
              <a:defRPr>
                <a:latin typeface="Lucida Grande"/>
                <a:ea typeface="Lucida Grande"/>
                <a:cs typeface="Lucida Grande"/>
                <a:sym typeface="Lucida Grande"/>
              </a:defRPr>
            </a:lvl1pPr>
          </a:lstStyle>
          <a:p>
            <a:pPr/>
            <a:r>
              <a:t>Urban social networks from cell phones scale as expected </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Shape 330"/>
          <p:cNvSpPr/>
          <p:nvPr>
            <p:ph type="sldImg"/>
          </p:nvPr>
        </p:nvSpPr>
        <p:spPr>
          <a:prstGeom prst="rect">
            <a:avLst/>
          </a:prstGeom>
        </p:spPr>
        <p:txBody>
          <a:bodyPr/>
          <a:lstStyle/>
          <a:p>
            <a:pPr/>
          </a:p>
        </p:txBody>
      </p:sp>
      <p:sp>
        <p:nvSpPr>
          <p:cNvPr id="331" name="Shape 331"/>
          <p:cNvSpPr/>
          <p:nvPr>
            <p:ph type="body" sz="quarter" idx="1"/>
          </p:nvPr>
        </p:nvSpPr>
        <p:spPr>
          <a:prstGeom prst="rect">
            <a:avLst/>
          </a:prstGeom>
        </p:spPr>
        <p:txBody>
          <a:bodyPr/>
          <a:lstStyle/>
          <a:p>
            <a:pPr/>
            <a:r>
              <a:t>But we can also observe their statistics (which is approximately lognormal)</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7" name="Shape 337"/>
          <p:cNvSpPr/>
          <p:nvPr>
            <p:ph type="sldImg"/>
          </p:nvPr>
        </p:nvSpPr>
        <p:spPr>
          <a:prstGeom prst="rect">
            <a:avLst/>
          </a:prstGeom>
        </p:spPr>
        <p:txBody>
          <a:bodyPr/>
          <a:lstStyle/>
          <a:p>
            <a:pPr/>
          </a:p>
        </p:txBody>
      </p:sp>
      <p:sp>
        <p:nvSpPr>
          <p:cNvPr id="338" name="Shape 338"/>
          <p:cNvSpPr/>
          <p:nvPr>
            <p:ph type="body" sz="quarter" idx="1"/>
          </p:nvPr>
        </p:nvSpPr>
        <p:spPr>
          <a:prstGeom prst="rect">
            <a:avLst/>
          </a:prstGeom>
        </p:spPr>
        <p:txBody>
          <a:bodyPr/>
          <a:lstStyle/>
          <a:p>
            <a:pPr/>
            <a:r>
              <a:t>Contagion (and the reproductive number of infectious diseases) also scale superlinearly (see book for calculation).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Depression is lower for people with more social contacts, it follows it should be lower in larger cities, as observed.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lvl1pPr>
              <a:lnSpc>
                <a:spcPct val="125000"/>
              </a:lnSpc>
              <a:defRPr sz="2400">
                <a:latin typeface="Avenir Roman"/>
                <a:ea typeface="Avenir Roman"/>
                <a:cs typeface="Avenir Roman"/>
                <a:sym typeface="Avenir Roman"/>
              </a:defRPr>
            </a:lvl1pPr>
          </a:lstStyle>
          <a:p>
            <a:pPr/>
            <a:r>
              <a:t>Larger cities feel faster…</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p:spTree>
      <p:nvGrpSpPr>
        <p:cNvPr id="1" name=""/>
        <p:cNvGrpSpPr/>
        <p:nvPr/>
      </p:nvGrpSpPr>
      <p:grpSpPr>
        <a:xfrm>
          <a:off x="0" y="0"/>
          <a:ext cx="0" cy="0"/>
          <a:chOff x="0" y="0"/>
          <a:chExt cx="0" cy="0"/>
        </a:xfrm>
      </p:grpSpPr>
      <p:sp>
        <p:nvSpPr>
          <p:cNvPr id="11" name="Author and Date"/>
          <p:cNvSpPr txBox="1"/>
          <p:nvPr>
            <p:ph type="body" sz="quarter" idx="21" hasCustomPrompt="1"/>
          </p:nvPr>
        </p:nvSpPr>
        <p:spPr>
          <a:xfrm>
            <a:off x="1201340" y="11859862"/>
            <a:ext cx="21971003"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12" name="Presentation Title"/>
          <p:cNvSpPr txBox="1"/>
          <p:nvPr>
            <p:ph type="title" hasCustomPrompt="1"/>
          </p:nvPr>
        </p:nvSpPr>
        <p:spPr>
          <a:xfrm>
            <a:off x="1206496" y="2574991"/>
            <a:ext cx="21971004" cy="4648201"/>
          </a:xfrm>
          <a:prstGeom prst="rect">
            <a:avLst/>
          </a:prstGeom>
        </p:spPr>
        <p:txBody>
          <a:bodyPr anchor="b"/>
          <a:lstStyle>
            <a:lvl1pPr>
              <a:defRPr spc="-232" sz="11600"/>
            </a:lvl1pPr>
          </a:lstStyle>
          <a:p>
            <a:pPr/>
            <a:r>
              <a:t>Presentation Title</a:t>
            </a:r>
          </a:p>
        </p:txBody>
      </p:sp>
      <p:sp>
        <p:nvSpPr>
          <p:cNvPr id="13" name="Body Level One…"/>
          <p:cNvSpPr txBox="1"/>
          <p:nvPr>
            <p:ph type="body" sz="quarter" idx="1" hasCustomPrompt="1"/>
          </p:nvPr>
        </p:nvSpPr>
        <p:spPr>
          <a:xfrm>
            <a:off x="1201342" y="7223190"/>
            <a:ext cx="21971001" cy="1905001"/>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1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tatement">
    <p:spTree>
      <p:nvGrpSpPr>
        <p:cNvPr id="1" name=""/>
        <p:cNvGrpSpPr/>
        <p:nvPr/>
      </p:nvGrpSpPr>
      <p:grpSpPr>
        <a:xfrm>
          <a:off x="0" y="0"/>
          <a:ext cx="0" cy="0"/>
          <a:chOff x="0" y="0"/>
          <a:chExt cx="0" cy="0"/>
        </a:xfrm>
      </p:grpSpPr>
      <p:sp>
        <p:nvSpPr>
          <p:cNvPr id="98" name="Body Level One…"/>
          <p:cNvSpPr txBox="1"/>
          <p:nvPr>
            <p:ph type="body" sz="half" idx="1" hasCustomPrompt="1"/>
          </p:nvPr>
        </p:nvSpPr>
        <p:spPr>
          <a:xfrm>
            <a:off x="1206500" y="4920843"/>
            <a:ext cx="21971000" cy="3874314"/>
          </a:xfrm>
          <a:prstGeom prst="rect">
            <a:avLst/>
          </a:prstGeom>
        </p:spPr>
        <p:txBody>
          <a:bodyPr anchor="ctr"/>
          <a:lstStyle>
            <a:lvl1pPr marL="0" indent="0" algn="ctr">
              <a:lnSpc>
                <a:spcPct val="80000"/>
              </a:lnSpc>
              <a:spcBef>
                <a:spcPts val="0"/>
              </a:spcBef>
              <a:buSzTx/>
              <a:buNone/>
              <a:defRPr spc="-232" sz="11600">
                <a:latin typeface="Helvetica Neue Medium"/>
                <a:ea typeface="Helvetica Neue Medium"/>
                <a:cs typeface="Helvetica Neue Medium"/>
                <a:sym typeface="Helvetica Neue Medium"/>
              </a:defRPr>
            </a:lvl1pPr>
            <a:lvl2pPr marL="0" indent="457200" algn="ctr">
              <a:lnSpc>
                <a:spcPct val="80000"/>
              </a:lnSpc>
              <a:spcBef>
                <a:spcPts val="0"/>
              </a:spcBef>
              <a:buSzTx/>
              <a:buNone/>
              <a:defRPr spc="-232" sz="11600">
                <a:latin typeface="Helvetica Neue Medium"/>
                <a:ea typeface="Helvetica Neue Medium"/>
                <a:cs typeface="Helvetica Neue Medium"/>
                <a:sym typeface="Helvetica Neue Medium"/>
              </a:defRPr>
            </a:lvl2pPr>
            <a:lvl3pPr marL="0" indent="914400" algn="ctr">
              <a:lnSpc>
                <a:spcPct val="80000"/>
              </a:lnSpc>
              <a:spcBef>
                <a:spcPts val="0"/>
              </a:spcBef>
              <a:buSzTx/>
              <a:buNone/>
              <a:defRPr spc="-232" sz="11600">
                <a:latin typeface="Helvetica Neue Medium"/>
                <a:ea typeface="Helvetica Neue Medium"/>
                <a:cs typeface="Helvetica Neue Medium"/>
                <a:sym typeface="Helvetica Neue Medium"/>
              </a:defRPr>
            </a:lvl3pPr>
            <a:lvl4pPr marL="0" indent="1371600" algn="ctr">
              <a:lnSpc>
                <a:spcPct val="80000"/>
              </a:lnSpc>
              <a:spcBef>
                <a:spcPts val="0"/>
              </a:spcBef>
              <a:buSzTx/>
              <a:buNone/>
              <a:defRPr spc="-232" sz="11600">
                <a:latin typeface="Helvetica Neue Medium"/>
                <a:ea typeface="Helvetica Neue Medium"/>
                <a:cs typeface="Helvetica Neue Medium"/>
                <a:sym typeface="Helvetica Neue Medium"/>
              </a:defRPr>
            </a:lvl4pPr>
            <a:lvl5pPr marL="0" indent="1828800" algn="ctr">
              <a:lnSpc>
                <a:spcPct val="80000"/>
              </a:lnSpc>
              <a:spcBef>
                <a:spcPts val="0"/>
              </a:spcBef>
              <a:buSzTx/>
              <a:buNone/>
              <a:defRPr spc="-232" sz="11600">
                <a:latin typeface="Helvetica Neue Medium"/>
                <a:ea typeface="Helvetica Neue Medium"/>
                <a:cs typeface="Helvetica Neue Medium"/>
                <a:sym typeface="Helvetica Neue Medium"/>
              </a:defRPr>
            </a:lvl5pPr>
          </a:lstStyle>
          <a:p>
            <a:pPr/>
            <a:r>
              <a:t>Statement</a:t>
            </a:r>
          </a:p>
          <a:p>
            <a:pPr lvl="1"/>
            <a:r>
              <a:t/>
            </a:r>
          </a:p>
          <a:p>
            <a:pPr lvl="2"/>
            <a:r>
              <a:t/>
            </a:r>
          </a:p>
          <a:p>
            <a:pPr lvl="3"/>
            <a:r>
              <a:t/>
            </a:r>
          </a:p>
          <a:p>
            <a:pPr lvl="4"/>
            <a:r>
              <a:t/>
            </a:r>
          </a:p>
        </p:txBody>
      </p:sp>
      <p:sp>
        <p:nvSpPr>
          <p:cNvPr id="9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ig Fact">
    <p:spTree>
      <p:nvGrpSpPr>
        <p:cNvPr id="1" name=""/>
        <p:cNvGrpSpPr/>
        <p:nvPr/>
      </p:nvGrpSpPr>
      <p:grpSpPr>
        <a:xfrm>
          <a:off x="0" y="0"/>
          <a:ext cx="0" cy="0"/>
          <a:chOff x="0" y="0"/>
          <a:chExt cx="0" cy="0"/>
        </a:xfrm>
      </p:grpSpPr>
      <p:sp>
        <p:nvSpPr>
          <p:cNvPr id="106" name="Body Level One…"/>
          <p:cNvSpPr txBox="1"/>
          <p:nvPr>
            <p:ph type="body" idx="1" hasCustomPrompt="1"/>
          </p:nvPr>
        </p:nvSpPr>
        <p:spPr>
          <a:xfrm>
            <a:off x="1206500" y="1075927"/>
            <a:ext cx="21971000" cy="7241584"/>
          </a:xfrm>
          <a:prstGeom prst="rect">
            <a:avLst/>
          </a:prstGeom>
        </p:spPr>
        <p:txBody>
          <a:bodyPr anchor="b"/>
          <a:lstStyle>
            <a:lvl1pPr marL="0" indent="0" algn="ctr">
              <a:lnSpc>
                <a:spcPct val="80000"/>
              </a:lnSpc>
              <a:spcBef>
                <a:spcPts val="0"/>
              </a:spcBef>
              <a:buSzTx/>
              <a:buNone/>
              <a:defRPr b="1" spc="-250" sz="25000"/>
            </a:lvl1pPr>
            <a:lvl2pPr marL="0" indent="457200" algn="ctr">
              <a:lnSpc>
                <a:spcPct val="80000"/>
              </a:lnSpc>
              <a:spcBef>
                <a:spcPts val="0"/>
              </a:spcBef>
              <a:buSzTx/>
              <a:buNone/>
              <a:defRPr b="1" spc="-250" sz="25000"/>
            </a:lvl2pPr>
            <a:lvl3pPr marL="0" indent="914400" algn="ctr">
              <a:lnSpc>
                <a:spcPct val="80000"/>
              </a:lnSpc>
              <a:spcBef>
                <a:spcPts val="0"/>
              </a:spcBef>
              <a:buSzTx/>
              <a:buNone/>
              <a:defRPr b="1" spc="-250" sz="25000"/>
            </a:lvl3pPr>
            <a:lvl4pPr marL="0" indent="1371600" algn="ctr">
              <a:lnSpc>
                <a:spcPct val="80000"/>
              </a:lnSpc>
              <a:spcBef>
                <a:spcPts val="0"/>
              </a:spcBef>
              <a:buSzTx/>
              <a:buNone/>
              <a:defRPr b="1" spc="-250" sz="25000"/>
            </a:lvl4pPr>
            <a:lvl5pPr marL="0" indent="1828800" algn="ctr">
              <a:lnSpc>
                <a:spcPct val="80000"/>
              </a:lnSpc>
              <a:spcBef>
                <a:spcPts val="0"/>
              </a:spcBef>
              <a:buSzTx/>
              <a:buNone/>
              <a:defRPr b="1" spc="-250" sz="25000"/>
            </a:lvl5pPr>
          </a:lstStyle>
          <a:p>
            <a:pPr/>
            <a:r>
              <a:t>100%</a:t>
            </a:r>
          </a:p>
          <a:p>
            <a:pPr lvl="1"/>
            <a:r>
              <a:t/>
            </a:r>
          </a:p>
          <a:p>
            <a:pPr lvl="2"/>
            <a:r>
              <a:t/>
            </a:r>
          </a:p>
          <a:p>
            <a:pPr lvl="3"/>
            <a:r>
              <a:t/>
            </a:r>
          </a:p>
          <a:p>
            <a:pPr lvl="4"/>
            <a:r>
              <a:t/>
            </a:r>
          </a:p>
        </p:txBody>
      </p:sp>
      <p:sp>
        <p:nvSpPr>
          <p:cNvPr id="107" name="Fact information"/>
          <p:cNvSpPr txBox="1"/>
          <p:nvPr>
            <p:ph type="body" sz="quarter" idx="21" hasCustomPrompt="1"/>
          </p:nvPr>
        </p:nvSpPr>
        <p:spPr>
          <a:xfrm>
            <a:off x="1206500" y="8262180"/>
            <a:ext cx="21971000" cy="934780"/>
          </a:xfrm>
          <a:prstGeom prst="rect">
            <a:avLst/>
          </a:prstGeom>
        </p:spPr>
        <p:txBody>
          <a:bodyPr lIns="45719" tIns="45719" rIns="45719" bIns="45719"/>
          <a:lstStyle>
            <a:lvl1pPr marL="0" indent="0" algn="ctr" defTabSz="825500">
              <a:lnSpc>
                <a:spcPct val="100000"/>
              </a:lnSpc>
              <a:spcBef>
                <a:spcPts val="0"/>
              </a:spcBef>
              <a:buSzTx/>
              <a:buNone/>
              <a:defRPr b="1" sz="5500"/>
            </a:lvl1pPr>
          </a:lstStyle>
          <a:p>
            <a:pPr/>
            <a:r>
              <a:t>Fact information</a:t>
            </a:r>
          </a:p>
        </p:txBody>
      </p:sp>
      <p:sp>
        <p:nvSpPr>
          <p:cNvPr id="10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115" name="Attribution"/>
          <p:cNvSpPr txBox="1"/>
          <p:nvPr>
            <p:ph type="body" sz="quarter" idx="21" hasCustomPrompt="1"/>
          </p:nvPr>
        </p:nvSpPr>
        <p:spPr>
          <a:xfrm>
            <a:off x="2430025" y="10675453"/>
            <a:ext cx="20200052"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Attribution</a:t>
            </a:r>
          </a:p>
        </p:txBody>
      </p:sp>
      <p:sp>
        <p:nvSpPr>
          <p:cNvPr id="116" name="Body Level One…"/>
          <p:cNvSpPr txBox="1"/>
          <p:nvPr>
            <p:ph type="body" sz="half" idx="1" hasCustomPrompt="1"/>
          </p:nvPr>
        </p:nvSpPr>
        <p:spPr>
          <a:xfrm>
            <a:off x="1753923" y="4939860"/>
            <a:ext cx="20876154" cy="3836280"/>
          </a:xfrm>
          <a:prstGeom prst="rect">
            <a:avLst/>
          </a:prstGeom>
        </p:spPr>
        <p:txBody>
          <a:bodyPr/>
          <a:lstStyle>
            <a:lvl1pPr marL="638923" indent="-469900">
              <a:spcBef>
                <a:spcPts val="0"/>
              </a:spcBef>
              <a:buSzTx/>
              <a:buNone/>
              <a:defRPr spc="-170" sz="8500">
                <a:latin typeface="Helvetica Neue Medium"/>
                <a:ea typeface="Helvetica Neue Medium"/>
                <a:cs typeface="Helvetica Neue Medium"/>
                <a:sym typeface="Helvetica Neue Medium"/>
              </a:defRPr>
            </a:lvl1pPr>
            <a:lvl2pPr marL="638923" indent="-12700">
              <a:spcBef>
                <a:spcPts val="0"/>
              </a:spcBef>
              <a:buSzTx/>
              <a:buNone/>
              <a:defRPr spc="-170" sz="8500">
                <a:latin typeface="Helvetica Neue Medium"/>
                <a:ea typeface="Helvetica Neue Medium"/>
                <a:cs typeface="Helvetica Neue Medium"/>
                <a:sym typeface="Helvetica Neue Medium"/>
              </a:defRPr>
            </a:lvl2pPr>
            <a:lvl3pPr marL="638923" indent="444500">
              <a:spcBef>
                <a:spcPts val="0"/>
              </a:spcBef>
              <a:buSzTx/>
              <a:buNone/>
              <a:defRPr spc="-170" sz="8500">
                <a:latin typeface="Helvetica Neue Medium"/>
                <a:ea typeface="Helvetica Neue Medium"/>
                <a:cs typeface="Helvetica Neue Medium"/>
                <a:sym typeface="Helvetica Neue Medium"/>
              </a:defRPr>
            </a:lvl3pPr>
            <a:lvl4pPr marL="638923" indent="901700">
              <a:spcBef>
                <a:spcPts val="0"/>
              </a:spcBef>
              <a:buSzTx/>
              <a:buNone/>
              <a:defRPr spc="-170" sz="8500">
                <a:latin typeface="Helvetica Neue Medium"/>
                <a:ea typeface="Helvetica Neue Medium"/>
                <a:cs typeface="Helvetica Neue Medium"/>
                <a:sym typeface="Helvetica Neue Medium"/>
              </a:defRPr>
            </a:lvl4pPr>
            <a:lvl5pPr marL="638923" indent="1358900">
              <a:spcBef>
                <a:spcPts val="0"/>
              </a:spcBef>
              <a:buSzTx/>
              <a:buNone/>
              <a:defRPr spc="-170" sz="8500">
                <a:latin typeface="Helvetica Neue Medium"/>
                <a:ea typeface="Helvetica Neue Medium"/>
                <a:cs typeface="Helvetica Neue Medium"/>
                <a:sym typeface="Helvetica Neue Medium"/>
              </a:defRPr>
            </a:lvl5pPr>
          </a:lstStyle>
          <a:p>
            <a:pPr/>
            <a:r>
              <a:t>“Notable Quote”</a:t>
            </a:r>
          </a:p>
          <a:p>
            <a:pPr lvl="1"/>
            <a:r>
              <a:t/>
            </a:r>
          </a:p>
          <a:p>
            <a:pPr lvl="2"/>
            <a:r>
              <a:t/>
            </a:r>
          </a:p>
          <a:p>
            <a:pPr lvl="3"/>
            <a:r>
              <a:t/>
            </a:r>
          </a:p>
          <a:p>
            <a:pPr lvl="4"/>
            <a:r>
              <a:t/>
            </a:r>
          </a:p>
        </p:txBody>
      </p:sp>
      <p:sp>
        <p:nvSpPr>
          <p:cNvPr id="11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124" name="Image"/>
          <p:cNvSpPr/>
          <p:nvPr>
            <p:ph type="pic" sz="quarter" idx="21"/>
          </p:nvPr>
        </p:nvSpPr>
        <p:spPr>
          <a:xfrm>
            <a:off x="15760700" y="1016000"/>
            <a:ext cx="7439099" cy="5949678"/>
          </a:xfrm>
          <a:prstGeom prst="rect">
            <a:avLst/>
          </a:prstGeom>
        </p:spPr>
        <p:txBody>
          <a:bodyPr lIns="91439" tIns="45719" rIns="91439" bIns="45719">
            <a:noAutofit/>
          </a:bodyPr>
          <a:lstStyle/>
          <a:p>
            <a:pPr/>
          </a:p>
        </p:txBody>
      </p:sp>
      <p:sp>
        <p:nvSpPr>
          <p:cNvPr id="125" name="Image"/>
          <p:cNvSpPr/>
          <p:nvPr>
            <p:ph type="pic" sz="half" idx="22"/>
          </p:nvPr>
        </p:nvSpPr>
        <p:spPr>
          <a:xfrm>
            <a:off x="13500100" y="3978275"/>
            <a:ext cx="10439400" cy="12150181"/>
          </a:xfrm>
          <a:prstGeom prst="rect">
            <a:avLst/>
          </a:prstGeom>
        </p:spPr>
        <p:txBody>
          <a:bodyPr lIns="91439" tIns="45719" rIns="91439" bIns="45719">
            <a:noAutofit/>
          </a:bodyPr>
          <a:lstStyle/>
          <a:p>
            <a:pPr/>
          </a:p>
        </p:txBody>
      </p:sp>
      <p:sp>
        <p:nvSpPr>
          <p:cNvPr id="126" name="Image"/>
          <p:cNvSpPr/>
          <p:nvPr>
            <p:ph type="pic" idx="23"/>
          </p:nvPr>
        </p:nvSpPr>
        <p:spPr>
          <a:xfrm>
            <a:off x="-139700" y="495300"/>
            <a:ext cx="16611600" cy="12458700"/>
          </a:xfrm>
          <a:prstGeom prst="rect">
            <a:avLst/>
          </a:prstGeom>
        </p:spPr>
        <p:txBody>
          <a:bodyPr lIns="91439" tIns="45719" rIns="91439" bIns="45719">
            <a:noAutofit/>
          </a:bodyPr>
          <a:lstStyle/>
          <a:p>
            <a:pPr/>
          </a:p>
        </p:txBody>
      </p:sp>
      <p:sp>
        <p:nvSpPr>
          <p:cNvPr id="127"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34" name="Image"/>
          <p:cNvSpPr/>
          <p:nvPr>
            <p:ph type="pic" idx="21"/>
          </p:nvPr>
        </p:nvSpPr>
        <p:spPr>
          <a:xfrm>
            <a:off x="-1333500" y="-5524500"/>
            <a:ext cx="27051000" cy="21640800"/>
          </a:xfrm>
          <a:prstGeom prst="rect">
            <a:avLst/>
          </a:prstGeom>
        </p:spPr>
        <p:txBody>
          <a:bodyPr lIns="91439" tIns="45719" rIns="91439" bIns="45719">
            <a:noAutofit/>
          </a:bodyPr>
          <a:lstStyle/>
          <a:p>
            <a:pPr/>
          </a:p>
        </p:txBody>
      </p:sp>
      <p:sp>
        <p:nvSpPr>
          <p:cNvPr id="135" name="Slide Number"/>
          <p:cNvSpPr txBox="1"/>
          <p:nvPr>
            <p:ph type="sldNum" sz="quarter" idx="2"/>
          </p:nvPr>
        </p:nvSpPr>
        <p:spPr>
          <a:prstGeom prst="rect">
            <a:avLst/>
          </a:prstGeom>
        </p:spPr>
        <p:txBody>
          <a:bodyPr/>
          <a:lstStyle>
            <a:lvl1pPr>
              <a:defRPr>
                <a:solidFill>
                  <a:srgbClr val="FFFFFF"/>
                </a:solidFill>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4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bg>
      <p:bgPr>
        <a:solidFill>
          <a:srgbClr val="000000"/>
        </a:solidFill>
      </p:bgPr>
    </p:bg>
    <p:spTree>
      <p:nvGrpSpPr>
        <p:cNvPr id="1" name=""/>
        <p:cNvGrpSpPr/>
        <p:nvPr/>
      </p:nvGrpSpPr>
      <p:grpSpPr>
        <a:xfrm>
          <a:off x="0" y="0"/>
          <a:ext cx="0" cy="0"/>
          <a:chOff x="0" y="0"/>
          <a:chExt cx="0" cy="0"/>
        </a:xfrm>
      </p:grpSpPr>
      <p:sp>
        <p:nvSpPr>
          <p:cNvPr id="149" name="Slide Number"/>
          <p:cNvSpPr txBox="1"/>
          <p:nvPr>
            <p:ph type="sldNum" sz="quarter" idx="2"/>
          </p:nvPr>
        </p:nvSpPr>
        <p:spPr>
          <a:xfrm>
            <a:off x="11935814" y="13019484"/>
            <a:ext cx="494513" cy="511176"/>
          </a:xfrm>
          <a:prstGeom prst="rect">
            <a:avLst/>
          </a:prstGeom>
        </p:spPr>
        <p:txBody>
          <a:bodyPr lIns="71437" tIns="71437" rIns="71437" bIns="71437" anchor="t"/>
          <a:lstStyle>
            <a:lvl1pPr defTabSz="821531">
              <a:defRPr sz="2400">
                <a:solidFill>
                  <a:srgbClr val="FFFFFF"/>
                </a:solidFill>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er">
    <p:spTree>
      <p:nvGrpSpPr>
        <p:cNvPr id="1" name=""/>
        <p:cNvGrpSpPr/>
        <p:nvPr/>
      </p:nvGrpSpPr>
      <p:grpSpPr>
        <a:xfrm>
          <a:off x="0" y="0"/>
          <a:ext cx="0" cy="0"/>
          <a:chOff x="0" y="0"/>
          <a:chExt cx="0" cy="0"/>
        </a:xfrm>
      </p:grpSpPr>
      <p:sp>
        <p:nvSpPr>
          <p:cNvPr id="156" name="Title Text"/>
          <p:cNvSpPr txBox="1"/>
          <p:nvPr>
            <p:ph type="title"/>
          </p:nvPr>
        </p:nvSpPr>
        <p:spPr>
          <a:xfrm>
            <a:off x="3851671" y="5214937"/>
            <a:ext cx="16680658" cy="3286126"/>
          </a:xfrm>
          <a:prstGeom prst="rect">
            <a:avLst/>
          </a:prstGeom>
        </p:spPr>
        <p:txBody>
          <a:bodyPr lIns="71437" tIns="71437" rIns="71437" bIns="71437" anchor="ctr">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57" name="Slide Number"/>
          <p:cNvSpPr txBox="1"/>
          <p:nvPr>
            <p:ph type="sldNum" sz="quarter" idx="2"/>
          </p:nvPr>
        </p:nvSpPr>
        <p:spPr>
          <a:xfrm>
            <a:off x="20300156" y="12930187"/>
            <a:ext cx="409779" cy="415875"/>
          </a:xfrm>
          <a:prstGeom prst="rect">
            <a:avLst/>
          </a:prstGeom>
        </p:spPr>
        <p:txBody>
          <a:bodyPr lIns="71437" tIns="71437" rIns="71437" bIns="71437" anchor="t"/>
          <a:lstStyle>
            <a:lvl1pPr algn="l"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p:spTree>
      <p:nvGrpSpPr>
        <p:cNvPr id="1" name=""/>
        <p:cNvGrpSpPr/>
        <p:nvPr/>
      </p:nvGrpSpPr>
      <p:grpSpPr>
        <a:xfrm>
          <a:off x="0" y="0"/>
          <a:ext cx="0" cy="0"/>
          <a:chOff x="0" y="0"/>
          <a:chExt cx="0" cy="0"/>
        </a:xfrm>
      </p:grpSpPr>
      <p:sp>
        <p:nvSpPr>
          <p:cNvPr id="164" name="Author and Date"/>
          <p:cNvSpPr txBox="1"/>
          <p:nvPr>
            <p:ph type="body" sz="quarter" idx="21" hasCustomPrompt="1"/>
          </p:nvPr>
        </p:nvSpPr>
        <p:spPr>
          <a:xfrm>
            <a:off x="3949005" y="10609397"/>
            <a:ext cx="16478254" cy="477734"/>
          </a:xfrm>
          <a:prstGeom prst="rect">
            <a:avLst/>
          </a:prstGeom>
        </p:spPr>
        <p:txBody>
          <a:bodyPr lIns="34290" tIns="34290" rIns="34290" bIns="34290"/>
          <a:lstStyle>
            <a:lvl1pPr marL="0" indent="0" defTabSz="726440">
              <a:lnSpc>
                <a:spcPct val="100000"/>
              </a:lnSpc>
              <a:spcBef>
                <a:spcPts val="0"/>
              </a:spcBef>
              <a:buSzTx/>
              <a:buNone/>
              <a:defRPr b="1" sz="2816"/>
            </a:lvl1pPr>
          </a:lstStyle>
          <a:p>
            <a:pPr/>
            <a:r>
              <a:t>Author and Date</a:t>
            </a:r>
          </a:p>
        </p:txBody>
      </p:sp>
      <p:sp>
        <p:nvSpPr>
          <p:cNvPr id="165" name="Presentation Title"/>
          <p:cNvSpPr txBox="1"/>
          <p:nvPr>
            <p:ph type="title" hasCustomPrompt="1"/>
          </p:nvPr>
        </p:nvSpPr>
        <p:spPr>
          <a:xfrm>
            <a:off x="3952872" y="3645742"/>
            <a:ext cx="16478254" cy="3486152"/>
          </a:xfrm>
          <a:prstGeom prst="rect">
            <a:avLst/>
          </a:prstGeom>
        </p:spPr>
        <p:txBody>
          <a:bodyPr lIns="38100" tIns="38100" rIns="38100" bIns="38100" anchor="b"/>
          <a:lstStyle>
            <a:lvl1pPr defTabSz="2438339">
              <a:defRPr spc="-228" sz="11400"/>
            </a:lvl1pPr>
          </a:lstStyle>
          <a:p>
            <a:pPr/>
            <a:r>
              <a:t>Presentation Title</a:t>
            </a:r>
          </a:p>
        </p:txBody>
      </p:sp>
      <p:sp>
        <p:nvSpPr>
          <p:cNvPr id="166" name="Body Level One…"/>
          <p:cNvSpPr txBox="1"/>
          <p:nvPr>
            <p:ph type="body" sz="quarter" idx="1" hasCustomPrompt="1"/>
          </p:nvPr>
        </p:nvSpPr>
        <p:spPr>
          <a:xfrm>
            <a:off x="3949006" y="7131893"/>
            <a:ext cx="16478251" cy="1428751"/>
          </a:xfrm>
          <a:prstGeom prst="rect">
            <a:avLst/>
          </a:prstGeom>
        </p:spPr>
        <p:txBody>
          <a:bodyPr lIns="38100" tIns="38100" rIns="38100" bIns="38100"/>
          <a:lstStyle>
            <a:lvl1pPr marL="0" indent="0" defTabSz="825500">
              <a:lnSpc>
                <a:spcPct val="100000"/>
              </a:lnSpc>
              <a:spcBef>
                <a:spcPts val="0"/>
              </a:spcBef>
              <a:buSzTx/>
              <a:buNone/>
              <a:defRPr b="1" sz="5200"/>
            </a:lvl1pPr>
            <a:lvl2pPr marL="0" indent="457200" defTabSz="825500">
              <a:lnSpc>
                <a:spcPct val="100000"/>
              </a:lnSpc>
              <a:spcBef>
                <a:spcPts val="0"/>
              </a:spcBef>
              <a:buSzTx/>
              <a:buNone/>
              <a:defRPr b="1" sz="5200"/>
            </a:lvl2pPr>
            <a:lvl3pPr marL="0" indent="914400" defTabSz="825500">
              <a:lnSpc>
                <a:spcPct val="100000"/>
              </a:lnSpc>
              <a:spcBef>
                <a:spcPts val="0"/>
              </a:spcBef>
              <a:buSzTx/>
              <a:buNone/>
              <a:defRPr b="1" sz="5200"/>
            </a:lvl3pPr>
            <a:lvl4pPr marL="0" indent="1371600" defTabSz="825500">
              <a:lnSpc>
                <a:spcPct val="100000"/>
              </a:lnSpc>
              <a:spcBef>
                <a:spcPts val="0"/>
              </a:spcBef>
              <a:buSzTx/>
              <a:buNone/>
              <a:defRPr b="1" sz="5200"/>
            </a:lvl4pPr>
            <a:lvl5pPr marL="0" indent="1828800" defTabSz="825500">
              <a:lnSpc>
                <a:spcPct val="100000"/>
              </a:lnSpc>
              <a:spcBef>
                <a:spcPts val="0"/>
              </a:spcBef>
              <a:buSzTx/>
              <a:buNone/>
              <a:defRPr b="1" sz="5200"/>
            </a:lvl5pPr>
          </a:lstStyle>
          <a:p>
            <a:pPr/>
            <a:r>
              <a:t>Presentation Subtitle</a:t>
            </a:r>
          </a:p>
          <a:p>
            <a:pPr lvl="1"/>
            <a:r>
              <a:t/>
            </a:r>
          </a:p>
          <a:p>
            <a:pPr lvl="2"/>
            <a:r>
              <a:t/>
            </a:r>
          </a:p>
          <a:p>
            <a:pPr lvl="3"/>
            <a:r>
              <a:t/>
            </a:r>
          </a:p>
          <a:p>
            <a:pPr lvl="4"/>
            <a:r>
              <a:t/>
            </a:r>
          </a:p>
        </p:txBody>
      </p:sp>
      <p:sp>
        <p:nvSpPr>
          <p:cNvPr id="167" name="Slide Number"/>
          <p:cNvSpPr txBox="1"/>
          <p:nvPr>
            <p:ph type="sldNum" sz="quarter" idx="2"/>
          </p:nvPr>
        </p:nvSpPr>
        <p:spPr>
          <a:xfrm>
            <a:off x="12029885" y="11507088"/>
            <a:ext cx="314859" cy="299111"/>
          </a:xfrm>
          <a:prstGeom prst="rect">
            <a:avLst/>
          </a:prstGeom>
        </p:spPr>
        <p:txBody>
          <a:bodyPr lIns="38100" tIns="38100" rIns="38100" bIns="38100"/>
          <a:lstStyle>
            <a:lvl1pPr defTabSz="584200">
              <a:defRPr sz="1600"/>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 2 Column copy">
    <p:spTree>
      <p:nvGrpSpPr>
        <p:cNvPr id="1" name=""/>
        <p:cNvGrpSpPr/>
        <p:nvPr/>
      </p:nvGrpSpPr>
      <p:grpSpPr>
        <a:xfrm>
          <a:off x="0" y="0"/>
          <a:ext cx="0" cy="0"/>
          <a:chOff x="0" y="0"/>
          <a:chExt cx="0" cy="0"/>
        </a:xfrm>
      </p:grpSpPr>
      <p:sp>
        <p:nvSpPr>
          <p:cNvPr id="174" name="Line"/>
          <p:cNvSpPr/>
          <p:nvPr/>
        </p:nvSpPr>
        <p:spPr>
          <a:xfrm>
            <a:off x="3958828" y="2768203"/>
            <a:ext cx="16466344" cy="128"/>
          </a:xfrm>
          <a:prstGeom prst="line">
            <a:avLst/>
          </a:prstGeom>
          <a:ln w="12700">
            <a:solidFill>
              <a:srgbClr val="9A9A9A"/>
            </a:solidFill>
            <a:miter lim="400000"/>
          </a:ln>
        </p:spPr>
        <p:txBody>
          <a:bodyPr lIns="71437" tIns="71437" rIns="71437" bIns="71437" anchor="ctr"/>
          <a:lstStyle/>
          <a:p>
            <a:pPr algn="l" defTabSz="642937">
              <a:defRPr sz="1600">
                <a:solidFill>
                  <a:srgbClr val="000000"/>
                </a:solidFill>
                <a:latin typeface="Helvetica"/>
                <a:ea typeface="Helvetica"/>
                <a:cs typeface="Helvetica"/>
                <a:sym typeface="Helvetica"/>
              </a:defRPr>
            </a:pPr>
          </a:p>
        </p:txBody>
      </p:sp>
      <p:sp>
        <p:nvSpPr>
          <p:cNvPr id="175" name="Title Text"/>
          <p:cNvSpPr txBox="1"/>
          <p:nvPr>
            <p:ph type="title"/>
          </p:nvPr>
        </p:nvSpPr>
        <p:spPr>
          <a:xfrm>
            <a:off x="3851671" y="464343"/>
            <a:ext cx="16680658" cy="1964532"/>
          </a:xfrm>
          <a:prstGeom prst="rect">
            <a:avLst/>
          </a:prstGeom>
        </p:spPr>
        <p:txBody>
          <a:bodyPr lIns="71437" tIns="71437" rIns="71437" bIns="71437" anchor="b">
            <a:noAutofit/>
          </a:bodyPr>
          <a:lstStyle>
            <a:lvl1pPr defTabSz="821531">
              <a:lnSpc>
                <a:spcPct val="100000"/>
              </a:lnSpc>
              <a:defRPr b="0" spc="0" sz="5800">
                <a:latin typeface="Helvetica Neue Light"/>
                <a:ea typeface="Helvetica Neue Light"/>
                <a:cs typeface="Helvetica Neue Light"/>
                <a:sym typeface="Helvetica Neue Light"/>
              </a:defRPr>
            </a:lvl1pPr>
          </a:lstStyle>
          <a:p>
            <a:pPr/>
            <a:r>
              <a:t>Title Text</a:t>
            </a:r>
          </a:p>
        </p:txBody>
      </p:sp>
      <p:sp>
        <p:nvSpPr>
          <p:cNvPr id="176" name="Body Level One…"/>
          <p:cNvSpPr txBox="1"/>
          <p:nvPr>
            <p:ph type="body" idx="1"/>
          </p:nvPr>
        </p:nvSpPr>
        <p:spPr>
          <a:xfrm>
            <a:off x="3851671" y="3268265"/>
            <a:ext cx="16680658" cy="9233298"/>
          </a:xfrm>
          <a:prstGeom prst="rect">
            <a:avLst/>
          </a:prstGeom>
        </p:spPr>
        <p:txBody>
          <a:bodyPr lIns="71437" tIns="71437" rIns="71437" bIns="71437" numCol="2" spcCol="834032">
            <a:noAutofit/>
          </a:bodyPr>
          <a:lstStyle>
            <a:lvl1pPr marL="369276" indent="-369276" defTabSz="821531">
              <a:lnSpc>
                <a:spcPct val="100000"/>
              </a:lnSpc>
              <a:spcBef>
                <a:spcPts val="6700"/>
              </a:spcBef>
              <a:buSzPct val="100000"/>
              <a:defRPr sz="3600">
                <a:solidFill>
                  <a:srgbClr val="747474"/>
                </a:solidFill>
              </a:defRPr>
            </a:lvl1pPr>
            <a:lvl2pPr marL="813776" indent="-369276" defTabSz="821531">
              <a:lnSpc>
                <a:spcPct val="100000"/>
              </a:lnSpc>
              <a:spcBef>
                <a:spcPts val="6700"/>
              </a:spcBef>
              <a:buSzPct val="100000"/>
              <a:defRPr sz="3600">
                <a:solidFill>
                  <a:srgbClr val="747474"/>
                </a:solidFill>
              </a:defRPr>
            </a:lvl2pPr>
            <a:lvl3pPr marL="1258276" indent="-369276" defTabSz="821531">
              <a:lnSpc>
                <a:spcPct val="100000"/>
              </a:lnSpc>
              <a:spcBef>
                <a:spcPts val="6700"/>
              </a:spcBef>
              <a:buSzPct val="100000"/>
              <a:defRPr sz="3600">
                <a:solidFill>
                  <a:srgbClr val="747474"/>
                </a:solidFill>
              </a:defRPr>
            </a:lvl3pPr>
            <a:lvl4pPr marL="1702776" indent="-369276" defTabSz="821531">
              <a:lnSpc>
                <a:spcPct val="100000"/>
              </a:lnSpc>
              <a:spcBef>
                <a:spcPts val="6700"/>
              </a:spcBef>
              <a:buSzPct val="100000"/>
              <a:defRPr sz="3600">
                <a:solidFill>
                  <a:srgbClr val="747474"/>
                </a:solidFill>
              </a:defRPr>
            </a:lvl4pPr>
            <a:lvl5pPr marL="2147276" indent="-369276" defTabSz="821531">
              <a:lnSpc>
                <a:spcPct val="100000"/>
              </a:lnSpc>
              <a:spcBef>
                <a:spcPts val="6700"/>
              </a:spcBef>
              <a:buSzPct val="100000"/>
              <a:defRPr sz="3600">
                <a:solidFill>
                  <a:srgbClr val="747474"/>
                </a:solidFill>
              </a:defRPr>
            </a:lvl5pPr>
          </a:lstStyle>
          <a:p>
            <a:pPr/>
            <a:r>
              <a:t>Body Level One</a:t>
            </a:r>
          </a:p>
          <a:p>
            <a:pPr lvl="1"/>
            <a:r>
              <a:t>Body Level Two</a:t>
            </a:r>
          </a:p>
          <a:p>
            <a:pPr lvl="2"/>
            <a:r>
              <a:t>Body Level Three</a:t>
            </a:r>
          </a:p>
          <a:p>
            <a:pPr lvl="3"/>
            <a:r>
              <a:t>Body Level Four</a:t>
            </a:r>
          </a:p>
          <a:p>
            <a:pPr lvl="4"/>
            <a:r>
              <a:t>Body Level Five</a:t>
            </a:r>
          </a:p>
        </p:txBody>
      </p:sp>
      <p:sp>
        <p:nvSpPr>
          <p:cNvPr id="177" name="Slide Number"/>
          <p:cNvSpPr txBox="1"/>
          <p:nvPr>
            <p:ph type="sldNum" sz="quarter" idx="2"/>
          </p:nvPr>
        </p:nvSpPr>
        <p:spPr>
          <a:xfrm>
            <a:off x="20329146" y="12930187"/>
            <a:ext cx="409779" cy="415875"/>
          </a:xfrm>
          <a:prstGeom prst="rect">
            <a:avLst/>
          </a:prstGeom>
        </p:spPr>
        <p:txBody>
          <a:bodyPr lIns="71437" tIns="71437" rIns="71437" bIns="71437" anchor="t"/>
          <a:lstStyle>
            <a:lvl1pPr algn="r" defTabSz="821531"/>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p:spTree>
      <p:nvGrpSpPr>
        <p:cNvPr id="1" name=""/>
        <p:cNvGrpSpPr/>
        <p:nvPr/>
      </p:nvGrpSpPr>
      <p:grpSpPr>
        <a:xfrm>
          <a:off x="0" y="0"/>
          <a:ext cx="0" cy="0"/>
          <a:chOff x="0" y="0"/>
          <a:chExt cx="0" cy="0"/>
        </a:xfrm>
      </p:grpSpPr>
      <p:sp>
        <p:nvSpPr>
          <p:cNvPr id="21" name="666699290_02_crop_3159x1892.jpg"/>
          <p:cNvSpPr/>
          <p:nvPr>
            <p:ph type="pic" idx="21"/>
          </p:nvPr>
        </p:nvSpPr>
        <p:spPr>
          <a:xfrm>
            <a:off x="-1155700" y="-1295400"/>
            <a:ext cx="26746200" cy="16018933"/>
          </a:xfrm>
          <a:prstGeom prst="rect">
            <a:avLst/>
          </a:prstGeom>
        </p:spPr>
        <p:txBody>
          <a:bodyPr lIns="91439" tIns="45719" rIns="91439" bIns="45719">
            <a:noAutofit/>
          </a:bodyPr>
          <a:lstStyle/>
          <a:p>
            <a:pPr/>
          </a:p>
        </p:txBody>
      </p:sp>
      <p:sp>
        <p:nvSpPr>
          <p:cNvPr id="22" name="Presentation Title"/>
          <p:cNvSpPr txBox="1"/>
          <p:nvPr>
            <p:ph type="title" hasCustomPrompt="1"/>
          </p:nvPr>
        </p:nvSpPr>
        <p:spPr>
          <a:xfrm>
            <a:off x="1206500" y="7124700"/>
            <a:ext cx="21971000" cy="4648200"/>
          </a:xfrm>
          <a:prstGeom prst="rect">
            <a:avLst/>
          </a:prstGeom>
        </p:spPr>
        <p:txBody>
          <a:bodyPr anchor="b"/>
          <a:lstStyle>
            <a:lvl1pPr>
              <a:defRPr spc="-232" sz="11600"/>
            </a:lvl1pPr>
          </a:lstStyle>
          <a:p>
            <a:pPr/>
            <a:r>
              <a:t>Presentation Title</a:t>
            </a:r>
          </a:p>
        </p:txBody>
      </p:sp>
      <p:sp>
        <p:nvSpPr>
          <p:cNvPr id="23" name="Author and Date"/>
          <p:cNvSpPr txBox="1"/>
          <p:nvPr>
            <p:ph type="body" sz="quarter" idx="22" hasCustomPrompt="1"/>
          </p:nvPr>
        </p:nvSpPr>
        <p:spPr>
          <a:xfrm>
            <a:off x="1207690" y="1106137"/>
            <a:ext cx="21968621" cy="636979"/>
          </a:xfrm>
          <a:prstGeom prst="rect">
            <a:avLst/>
          </a:prstGeom>
        </p:spPr>
        <p:txBody>
          <a:bodyPr lIns="45719" tIns="45719" rIns="45719" bIns="45719"/>
          <a:lstStyle>
            <a:lvl1pPr marL="0" indent="0" defTabSz="825500">
              <a:lnSpc>
                <a:spcPct val="100000"/>
              </a:lnSpc>
              <a:spcBef>
                <a:spcPts val="0"/>
              </a:spcBef>
              <a:buSzTx/>
              <a:buNone/>
              <a:defRPr b="1" sz="3600"/>
            </a:lvl1pPr>
          </a:lstStyle>
          <a:p>
            <a:pPr/>
            <a:r>
              <a:t>Author and Date</a:t>
            </a:r>
          </a:p>
        </p:txBody>
      </p:sp>
      <p:sp>
        <p:nvSpPr>
          <p:cNvPr id="24" name="Body Level One…"/>
          <p:cNvSpPr txBox="1"/>
          <p:nvPr>
            <p:ph type="body" sz="quarter" idx="1" hasCustomPrompt="1"/>
          </p:nvPr>
        </p:nvSpPr>
        <p:spPr>
          <a:xfrm>
            <a:off x="1206500" y="11609910"/>
            <a:ext cx="21971000" cy="1116952"/>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Presentation Subtitle</a:t>
            </a:r>
          </a:p>
          <a:p>
            <a:pPr lvl="1"/>
            <a:r>
              <a:t/>
            </a:r>
          </a:p>
          <a:p>
            <a:pPr lvl="2"/>
            <a:r>
              <a:t/>
            </a:r>
          </a:p>
          <a:p>
            <a:pPr lvl="3"/>
            <a:r>
              <a:t/>
            </a:r>
          </a:p>
          <a:p>
            <a:pPr lvl="4"/>
            <a:r>
              <a:t/>
            </a:r>
          </a:p>
        </p:txBody>
      </p:sp>
      <p:sp>
        <p:nvSpPr>
          <p:cNvPr id="2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84"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Neue Medium"/>
                <a:ea typeface="Helvetica Neue Medium"/>
                <a:cs typeface="Helvetica Neue Medium"/>
                <a:sym typeface="Helvetica Neue Medium"/>
              </a:defRPr>
            </a:lvl1pPr>
          </a:lstStyle>
          <a:p>
            <a:pPr/>
            <a:r>
              <a:t>Title Text</a:t>
            </a:r>
          </a:p>
        </p:txBody>
      </p:sp>
      <p:sp>
        <p:nvSpPr>
          <p:cNvPr id="185" name="Body Level One…"/>
          <p:cNvSpPr txBox="1"/>
          <p:nvPr>
            <p:ph type="body" sz="quarter" idx="1"/>
          </p:nvPr>
        </p:nvSpPr>
        <p:spPr>
          <a:xfrm>
            <a:off x="4833937" y="7090171"/>
            <a:ext cx="14716126" cy="1589486"/>
          </a:xfrm>
          <a:prstGeom prst="rect">
            <a:avLst/>
          </a:prstGeom>
        </p:spPr>
        <p:txBody>
          <a:bodyPr lIns="71437" tIns="71437" rIns="71437" bIns="71437"/>
          <a:lstStyle>
            <a:lvl1pPr marL="0" indent="0" algn="ctr" defTabSz="821531">
              <a:lnSpc>
                <a:spcPct val="100000"/>
              </a:lnSpc>
              <a:spcBef>
                <a:spcPts val="0"/>
              </a:spcBef>
              <a:buSzTx/>
              <a:buNone/>
              <a:defRPr sz="5200"/>
            </a:lvl1pPr>
            <a:lvl2pPr marL="0" indent="0" algn="ctr" defTabSz="821531">
              <a:lnSpc>
                <a:spcPct val="100000"/>
              </a:lnSpc>
              <a:spcBef>
                <a:spcPts val="0"/>
              </a:spcBef>
              <a:buSzTx/>
              <a:buNone/>
              <a:defRPr sz="5200"/>
            </a:lvl2pPr>
            <a:lvl3pPr marL="0" indent="0" algn="ctr" defTabSz="821531">
              <a:lnSpc>
                <a:spcPct val="100000"/>
              </a:lnSpc>
              <a:spcBef>
                <a:spcPts val="0"/>
              </a:spcBef>
              <a:buSzTx/>
              <a:buNone/>
              <a:defRPr sz="5200"/>
            </a:lvl3pPr>
            <a:lvl4pPr marL="0" indent="0" algn="ctr" defTabSz="821531">
              <a:lnSpc>
                <a:spcPct val="100000"/>
              </a:lnSpc>
              <a:spcBef>
                <a:spcPts val="0"/>
              </a:spcBef>
              <a:buSzTx/>
              <a:buNone/>
              <a:defRPr sz="5200"/>
            </a:lvl4pPr>
            <a:lvl5pPr marL="0" indent="0" algn="ctr" defTabSz="821531">
              <a:lnSpc>
                <a:spcPct val="100000"/>
              </a:lnSpc>
              <a:spcBef>
                <a:spcPts val="0"/>
              </a:spcBef>
              <a:buSzTx/>
              <a:buNone/>
              <a:defRPr sz="5200"/>
            </a:lvl5pPr>
          </a:lstStyle>
          <a:p>
            <a:pPr/>
            <a:r>
              <a:t>Body Level One</a:t>
            </a:r>
          </a:p>
          <a:p>
            <a:pPr lvl="1"/>
            <a:r>
              <a:t>Body Level Two</a:t>
            </a:r>
          </a:p>
          <a:p>
            <a:pPr lvl="2"/>
            <a:r>
              <a:t>Body Level Three</a:t>
            </a:r>
          </a:p>
          <a:p>
            <a:pPr lvl="3"/>
            <a:r>
              <a:t>Body Level Four</a:t>
            </a:r>
          </a:p>
          <a:p>
            <a:pPr lvl="4"/>
            <a:r>
              <a:t>Body Level Five</a:t>
            </a:r>
          </a:p>
        </p:txBody>
      </p:sp>
      <p:sp>
        <p:nvSpPr>
          <p:cNvPr id="186" name="Slide Number"/>
          <p:cNvSpPr txBox="1"/>
          <p:nvPr>
            <p:ph type="sldNum" sz="quarter" idx="2"/>
          </p:nvPr>
        </p:nvSpPr>
        <p:spPr>
          <a:xfrm>
            <a:off x="11954103" y="13073062"/>
            <a:ext cx="466269" cy="477671"/>
          </a:xfrm>
          <a:prstGeom prst="rect">
            <a:avLst/>
          </a:prstGeom>
        </p:spPr>
        <p:txBody>
          <a:bodyPr lIns="71437" tIns="71437" rIns="71437" bIns="71437" anchor="t"/>
          <a:lstStyle>
            <a:lvl1pPr defTabSz="821531">
              <a:defRPr sz="2200">
                <a:latin typeface="Helvetica Neue Thin"/>
                <a:ea typeface="Helvetica Neue Thin"/>
                <a:cs typeface="Helvetica Neue Thin"/>
                <a:sym typeface="Helvetica Neue Thin"/>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Subtitle">
    <p:spTree>
      <p:nvGrpSpPr>
        <p:cNvPr id="1" name=""/>
        <p:cNvGrpSpPr/>
        <p:nvPr/>
      </p:nvGrpSpPr>
      <p:grpSpPr>
        <a:xfrm>
          <a:off x="0" y="0"/>
          <a:ext cx="0" cy="0"/>
          <a:chOff x="0" y="0"/>
          <a:chExt cx="0" cy="0"/>
        </a:xfrm>
      </p:grpSpPr>
      <p:sp>
        <p:nvSpPr>
          <p:cNvPr id="193" name="Title Text"/>
          <p:cNvSpPr txBox="1"/>
          <p:nvPr>
            <p:ph type="title"/>
          </p:nvPr>
        </p:nvSpPr>
        <p:spPr>
          <a:xfrm>
            <a:off x="4833937" y="2303859"/>
            <a:ext cx="14716126" cy="4643438"/>
          </a:xfrm>
          <a:prstGeom prst="rect">
            <a:avLst/>
          </a:prstGeom>
        </p:spPr>
        <p:txBody>
          <a:bodyPr lIns="71437" tIns="71437" rIns="71437" bIns="71437" anchor="b"/>
          <a:lstStyle>
            <a:lvl1pPr algn="ctr" defTabSz="821531">
              <a:lnSpc>
                <a:spcPct val="100000"/>
              </a:lnSpc>
              <a:defRPr b="0" spc="0" sz="11200">
                <a:latin typeface="Helvetica Light"/>
                <a:ea typeface="Helvetica Light"/>
                <a:cs typeface="Helvetica Light"/>
                <a:sym typeface="Helvetica Light"/>
              </a:defRPr>
            </a:lvl1pPr>
          </a:lstStyle>
          <a:p>
            <a:pPr/>
            <a:r>
              <a:t>Title Text</a:t>
            </a:r>
          </a:p>
        </p:txBody>
      </p:sp>
      <p:sp>
        <p:nvSpPr>
          <p:cNvPr id="194" name="Body Level One…"/>
          <p:cNvSpPr txBox="1"/>
          <p:nvPr>
            <p:ph type="body" sz="quarter" idx="1"/>
          </p:nvPr>
        </p:nvSpPr>
        <p:spPr>
          <a:xfrm>
            <a:off x="4833937" y="7072312"/>
            <a:ext cx="14716126" cy="1589485"/>
          </a:xfrm>
          <a:prstGeom prst="rect">
            <a:avLst/>
          </a:prstGeom>
        </p:spPr>
        <p:txBody>
          <a:bodyPr lIns="71437" tIns="71437" rIns="71437" bIns="71437"/>
          <a:lstStyle>
            <a:lvl1pPr marL="0" indent="0" algn="ctr" defTabSz="821531">
              <a:lnSpc>
                <a:spcPct val="100000"/>
              </a:lnSpc>
              <a:spcBef>
                <a:spcPts val="0"/>
              </a:spcBef>
              <a:buSzTx/>
              <a:buNone/>
              <a:defRPr sz="4400">
                <a:latin typeface="Helvetica Light"/>
                <a:ea typeface="Helvetica Light"/>
                <a:cs typeface="Helvetica Light"/>
                <a:sym typeface="Helvetica Light"/>
              </a:defRPr>
            </a:lvl1pPr>
            <a:lvl2pPr marL="0" indent="228600" algn="ctr" defTabSz="821531">
              <a:lnSpc>
                <a:spcPct val="100000"/>
              </a:lnSpc>
              <a:spcBef>
                <a:spcPts val="0"/>
              </a:spcBef>
              <a:buSzTx/>
              <a:buNone/>
              <a:defRPr sz="4400">
                <a:latin typeface="Helvetica Light"/>
                <a:ea typeface="Helvetica Light"/>
                <a:cs typeface="Helvetica Light"/>
                <a:sym typeface="Helvetica Light"/>
              </a:defRPr>
            </a:lvl2pPr>
            <a:lvl3pPr marL="0" indent="457200" algn="ctr" defTabSz="821531">
              <a:lnSpc>
                <a:spcPct val="100000"/>
              </a:lnSpc>
              <a:spcBef>
                <a:spcPts val="0"/>
              </a:spcBef>
              <a:buSzTx/>
              <a:buNone/>
              <a:defRPr sz="4400">
                <a:latin typeface="Helvetica Light"/>
                <a:ea typeface="Helvetica Light"/>
                <a:cs typeface="Helvetica Light"/>
                <a:sym typeface="Helvetica Light"/>
              </a:defRPr>
            </a:lvl3pPr>
            <a:lvl4pPr marL="0" indent="685800" algn="ctr" defTabSz="821531">
              <a:lnSpc>
                <a:spcPct val="100000"/>
              </a:lnSpc>
              <a:spcBef>
                <a:spcPts val="0"/>
              </a:spcBef>
              <a:buSzTx/>
              <a:buNone/>
              <a:defRPr sz="4400">
                <a:latin typeface="Helvetica Light"/>
                <a:ea typeface="Helvetica Light"/>
                <a:cs typeface="Helvetica Light"/>
                <a:sym typeface="Helvetica Light"/>
              </a:defRPr>
            </a:lvl4pPr>
            <a:lvl5pPr marL="0" indent="914400" algn="ctr" defTabSz="821531">
              <a:lnSpc>
                <a:spcPct val="100000"/>
              </a:lnSpc>
              <a:spcBef>
                <a:spcPts val="0"/>
              </a:spcBef>
              <a:buSzTx/>
              <a:buNone/>
              <a:defRPr sz="4400">
                <a:latin typeface="Helvetica Light"/>
                <a:ea typeface="Helvetica Light"/>
                <a:cs typeface="Helvetica Light"/>
                <a:sym typeface="Helvetica Light"/>
              </a:defRPr>
            </a:lvl5pPr>
          </a:lstStyle>
          <a:p>
            <a:pPr/>
            <a:r>
              <a:t>Body Level One</a:t>
            </a:r>
          </a:p>
          <a:p>
            <a:pPr lvl="1"/>
            <a:r>
              <a:t>Body Level Two</a:t>
            </a:r>
          </a:p>
          <a:p>
            <a:pPr lvl="2"/>
            <a:r>
              <a:t>Body Level Three</a:t>
            </a:r>
          </a:p>
          <a:p>
            <a:pPr lvl="3"/>
            <a:r>
              <a:t>Body Level Four</a:t>
            </a:r>
          </a:p>
          <a:p>
            <a:pPr lvl="4"/>
            <a:r>
              <a:t>Body Level Five</a:t>
            </a:r>
          </a:p>
        </p:txBody>
      </p:sp>
      <p:sp>
        <p:nvSpPr>
          <p:cNvPr id="195" name="Slide Number"/>
          <p:cNvSpPr txBox="1"/>
          <p:nvPr>
            <p:ph type="sldNum" sz="quarter" idx="2"/>
          </p:nvPr>
        </p:nvSpPr>
        <p:spPr>
          <a:xfrm>
            <a:off x="11935814" y="13010554"/>
            <a:ext cx="494513" cy="511176"/>
          </a:xfrm>
          <a:prstGeom prst="rect">
            <a:avLst/>
          </a:prstGeom>
        </p:spPr>
        <p:txBody>
          <a:bodyPr lIns="71437" tIns="71437" rIns="71437" bIns="71437" anchor="t"/>
          <a:lstStyle>
            <a:lvl1pPr defTabSz="821531">
              <a:defRPr sz="2400">
                <a:latin typeface="Helvetica Light"/>
                <a:ea typeface="Helvetica Light"/>
                <a:cs typeface="Helvetica Light"/>
                <a:sym typeface="Helvetica Light"/>
              </a:defRPr>
            </a:lvl1p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Photo Alt">
    <p:spTree>
      <p:nvGrpSpPr>
        <p:cNvPr id="1" name=""/>
        <p:cNvGrpSpPr/>
        <p:nvPr/>
      </p:nvGrpSpPr>
      <p:grpSpPr>
        <a:xfrm>
          <a:off x="0" y="0"/>
          <a:ext cx="0" cy="0"/>
          <a:chOff x="0" y="0"/>
          <a:chExt cx="0" cy="0"/>
        </a:xfrm>
      </p:grpSpPr>
      <p:sp>
        <p:nvSpPr>
          <p:cNvPr id="32" name="910457886_1434x1669.jpg"/>
          <p:cNvSpPr/>
          <p:nvPr>
            <p:ph type="pic" idx="21"/>
          </p:nvPr>
        </p:nvSpPr>
        <p:spPr>
          <a:xfrm>
            <a:off x="10972800" y="-203200"/>
            <a:ext cx="12144837" cy="14135100"/>
          </a:xfrm>
          <a:prstGeom prst="rect">
            <a:avLst/>
          </a:prstGeom>
        </p:spPr>
        <p:txBody>
          <a:bodyPr lIns="91439" tIns="45719" rIns="91439" bIns="45719">
            <a:noAutofit/>
          </a:bodyPr>
          <a:lstStyle/>
          <a:p>
            <a:pPr/>
          </a:p>
        </p:txBody>
      </p:sp>
      <p:sp>
        <p:nvSpPr>
          <p:cNvPr id="33" name="Slide Title"/>
          <p:cNvSpPr txBox="1"/>
          <p:nvPr>
            <p:ph type="title" hasCustomPrompt="1"/>
          </p:nvPr>
        </p:nvSpPr>
        <p:spPr>
          <a:xfrm>
            <a:off x="1206500" y="1270000"/>
            <a:ext cx="9779000" cy="5882273"/>
          </a:xfrm>
          <a:prstGeom prst="rect">
            <a:avLst/>
          </a:prstGeom>
        </p:spPr>
        <p:txBody>
          <a:bodyPr anchor="b"/>
          <a:lstStyle/>
          <a:p>
            <a:pPr/>
            <a:r>
              <a:t>Slide Title</a:t>
            </a:r>
          </a:p>
        </p:txBody>
      </p:sp>
      <p:sp>
        <p:nvSpPr>
          <p:cNvPr id="34" name="Body Level One…"/>
          <p:cNvSpPr txBox="1"/>
          <p:nvPr>
            <p:ph type="body" sz="quarter" idx="1" hasCustomPrompt="1"/>
          </p:nvPr>
        </p:nvSpPr>
        <p:spPr>
          <a:xfrm>
            <a:off x="1206500" y="7060576"/>
            <a:ext cx="9779000" cy="5385424"/>
          </a:xfrm>
          <a:prstGeom prst="rect">
            <a:avLst/>
          </a:prstGeom>
        </p:spPr>
        <p:txBody>
          <a:bodyPr/>
          <a:lstStyle>
            <a:lvl1pPr marL="0" indent="0" defTabSz="825500">
              <a:lnSpc>
                <a:spcPct val="100000"/>
              </a:lnSpc>
              <a:spcBef>
                <a:spcPts val="0"/>
              </a:spcBef>
              <a:buSzTx/>
              <a:buNone/>
              <a:defRPr b="1" sz="5500"/>
            </a:lvl1pPr>
            <a:lvl2pPr marL="0" indent="457200" defTabSz="825500">
              <a:lnSpc>
                <a:spcPct val="100000"/>
              </a:lnSpc>
              <a:spcBef>
                <a:spcPts val="0"/>
              </a:spcBef>
              <a:buSzTx/>
              <a:buNone/>
              <a:defRPr b="1" sz="5500"/>
            </a:lvl2pPr>
            <a:lvl3pPr marL="0" indent="914400" defTabSz="825500">
              <a:lnSpc>
                <a:spcPct val="100000"/>
              </a:lnSpc>
              <a:spcBef>
                <a:spcPts val="0"/>
              </a:spcBef>
              <a:buSzTx/>
              <a:buNone/>
              <a:defRPr b="1" sz="5500"/>
            </a:lvl3pPr>
            <a:lvl4pPr marL="0" indent="1371600" defTabSz="825500">
              <a:lnSpc>
                <a:spcPct val="100000"/>
              </a:lnSpc>
              <a:spcBef>
                <a:spcPts val="0"/>
              </a:spcBef>
              <a:buSzTx/>
              <a:buNone/>
              <a:defRPr b="1" sz="5500"/>
            </a:lvl4pPr>
            <a:lvl5pPr marL="0" indent="1828800" defTabSz="825500">
              <a:lnSpc>
                <a:spcPct val="100000"/>
              </a:lnSpc>
              <a:spcBef>
                <a:spcPts val="0"/>
              </a:spcBef>
              <a:buSzTx/>
              <a:buNone/>
              <a:defRPr b="1" sz="5500"/>
            </a:lvl5pPr>
          </a:lstStyle>
          <a:p>
            <a:pPr/>
            <a:r>
              <a:t>Slide Subtitle</a:t>
            </a:r>
          </a:p>
          <a:p>
            <a:pPr lvl="1"/>
            <a:r>
              <a:t/>
            </a:r>
          </a:p>
          <a:p>
            <a:pPr lvl="2"/>
            <a:r>
              <a:t/>
            </a:r>
          </a:p>
          <a:p>
            <a:pPr lvl="3"/>
            <a:r>
              <a:t/>
            </a:r>
          </a:p>
          <a:p>
            <a:pPr lvl="4"/>
            <a:r>
              <a:t/>
            </a:r>
          </a:p>
        </p:txBody>
      </p:sp>
      <p:sp>
        <p:nvSpPr>
          <p:cNvPr id="35"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42" name="Slide Title"/>
          <p:cNvSpPr txBox="1"/>
          <p:nvPr>
            <p:ph type="title" hasCustomPrompt="1"/>
          </p:nvPr>
        </p:nvSpPr>
        <p:spPr>
          <a:prstGeom prst="rect">
            <a:avLst/>
          </a:prstGeom>
        </p:spPr>
        <p:txBody>
          <a:bodyPr/>
          <a:lstStyle/>
          <a:p>
            <a:pPr/>
            <a:r>
              <a:t>Slide Title</a:t>
            </a:r>
          </a:p>
        </p:txBody>
      </p:sp>
      <p:sp>
        <p:nvSpPr>
          <p:cNvPr id="43"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44" name="Body Level One…"/>
          <p:cNvSpPr txBox="1"/>
          <p:nvPr>
            <p:ph type="body" idx="1" hasCustomPrompt="1"/>
          </p:nvPr>
        </p:nvSpPr>
        <p:spPr>
          <a:prstGeom prst="rect">
            <a:avLst/>
          </a:prstGeom>
        </p:spPr>
        <p:txBody>
          <a:bodyPr/>
          <a:lstStyle/>
          <a:p>
            <a:pPr/>
            <a:r>
              <a:t>Slide bullet text</a:t>
            </a:r>
          </a:p>
          <a:p>
            <a:pPr lvl="1"/>
            <a:r>
              <a:t/>
            </a:r>
          </a:p>
          <a:p>
            <a:pPr lvl="2"/>
            <a:r>
              <a:t/>
            </a:r>
          </a:p>
          <a:p>
            <a:pPr lvl="3"/>
            <a:r>
              <a:t/>
            </a:r>
          </a:p>
          <a:p>
            <a:pPr lvl="4"/>
            <a:r>
              <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52" name="Body Level One…"/>
          <p:cNvSpPr txBox="1"/>
          <p:nvPr>
            <p:ph type="body" idx="1" hasCustomPrompt="1"/>
          </p:nvPr>
        </p:nvSpPr>
        <p:spPr>
          <a:prstGeom prst="rect">
            <a:avLst/>
          </a:prstGeom>
        </p:spPr>
        <p:txBody>
          <a:bodyPr numCol="2" spcCol="1098550"/>
          <a:lstStyle/>
          <a:p>
            <a:pPr/>
            <a:r>
              <a:t>Slide bullet text</a:t>
            </a:r>
          </a:p>
          <a:p>
            <a:pPr lvl="1"/>
            <a:r>
              <a:t/>
            </a:r>
          </a:p>
          <a:p>
            <a:pPr lvl="2"/>
            <a:r>
              <a:t/>
            </a:r>
          </a:p>
          <a:p>
            <a:pPr lvl="3"/>
            <a:r>
              <a:t/>
            </a:r>
          </a:p>
          <a:p>
            <a:pPr lvl="4"/>
            <a:r>
              <a:t/>
            </a:r>
          </a:p>
        </p:txBody>
      </p:sp>
      <p:sp>
        <p:nvSpPr>
          <p:cNvPr id="5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0" name="Slide Subtitle"/>
          <p:cNvSpPr txBox="1"/>
          <p:nvPr>
            <p:ph type="body" sz="quarter" idx="21" hasCustomPrompt="1"/>
          </p:nvPr>
        </p:nvSpPr>
        <p:spPr>
          <a:xfrm>
            <a:off x="1206500" y="2372962"/>
            <a:ext cx="9779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61" name="Body Level One…"/>
          <p:cNvSpPr txBox="1"/>
          <p:nvPr>
            <p:ph type="body" sz="half" idx="1" hasCustomPrompt="1"/>
          </p:nvPr>
        </p:nvSpPr>
        <p:spPr>
          <a:xfrm>
            <a:off x="1206500" y="4248504"/>
            <a:ext cx="9779000" cy="8256630"/>
          </a:xfrm>
          <a:prstGeom prst="rect">
            <a:avLst/>
          </a:prstGeom>
        </p:spPr>
        <p:txBody>
          <a:bodyPr/>
          <a:lstStyle/>
          <a:p>
            <a:pPr/>
            <a:r>
              <a:t>Slide bullet text</a:t>
            </a:r>
          </a:p>
          <a:p>
            <a:pPr lvl="1"/>
            <a:r>
              <a:t/>
            </a:r>
          </a:p>
          <a:p>
            <a:pPr lvl="2"/>
            <a:r>
              <a:t/>
            </a:r>
          </a:p>
          <a:p>
            <a:pPr lvl="3"/>
            <a:r>
              <a:t/>
            </a:r>
          </a:p>
          <a:p>
            <a:pPr lvl="4"/>
            <a:r>
              <a:t/>
            </a:r>
          </a:p>
        </p:txBody>
      </p:sp>
      <p:sp>
        <p:nvSpPr>
          <p:cNvPr id="62" name="660384004_1290x1720.jpg"/>
          <p:cNvSpPr/>
          <p:nvPr>
            <p:ph type="pic" idx="22"/>
          </p:nvPr>
        </p:nvSpPr>
        <p:spPr>
          <a:xfrm>
            <a:off x="12192000" y="-407266"/>
            <a:ext cx="10916874" cy="14555832"/>
          </a:xfrm>
          <a:prstGeom prst="rect">
            <a:avLst/>
          </a:prstGeom>
        </p:spPr>
        <p:txBody>
          <a:bodyPr lIns="91439" tIns="45719" rIns="91439" bIns="45719">
            <a:noAutofit/>
          </a:bodyPr>
          <a:lstStyle/>
          <a:p>
            <a:pPr/>
          </a:p>
        </p:txBody>
      </p:sp>
      <p:sp>
        <p:nvSpPr>
          <p:cNvPr id="63" name="Slide Title"/>
          <p:cNvSpPr txBox="1"/>
          <p:nvPr>
            <p:ph type="title" hasCustomPrompt="1"/>
          </p:nvPr>
        </p:nvSpPr>
        <p:spPr>
          <a:xfrm>
            <a:off x="1206500" y="1079500"/>
            <a:ext cx="9779000" cy="1435100"/>
          </a:xfrm>
          <a:prstGeom prst="rect">
            <a:avLst/>
          </a:prstGeom>
        </p:spPr>
        <p:txBody>
          <a:bodyPr/>
          <a:lstStyle/>
          <a:p>
            <a:pPr/>
            <a:r>
              <a:t>Slide Title</a:t>
            </a:r>
          </a:p>
        </p:txBody>
      </p:sp>
      <p:sp>
        <p:nvSpPr>
          <p:cNvPr id="6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p:spTree>
      <p:nvGrpSpPr>
        <p:cNvPr id="1" name=""/>
        <p:cNvGrpSpPr/>
        <p:nvPr/>
      </p:nvGrpSpPr>
      <p:grpSpPr>
        <a:xfrm>
          <a:off x="0" y="0"/>
          <a:ext cx="0" cy="0"/>
          <a:chOff x="0" y="0"/>
          <a:chExt cx="0" cy="0"/>
        </a:xfrm>
      </p:grpSpPr>
      <p:sp>
        <p:nvSpPr>
          <p:cNvPr id="71" name="Section Title"/>
          <p:cNvSpPr txBox="1"/>
          <p:nvPr>
            <p:ph type="title" hasCustomPrompt="1"/>
          </p:nvPr>
        </p:nvSpPr>
        <p:spPr>
          <a:xfrm>
            <a:off x="1206496" y="4533900"/>
            <a:ext cx="21971004" cy="4648200"/>
          </a:xfrm>
          <a:prstGeom prst="rect">
            <a:avLst/>
          </a:prstGeom>
        </p:spPr>
        <p:txBody>
          <a:bodyPr anchor="ctr"/>
          <a:lstStyle>
            <a:lvl1pPr>
              <a:defRPr b="0" spc="-232" sz="11600">
                <a:latin typeface="Helvetica Neue Medium"/>
                <a:ea typeface="Helvetica Neue Medium"/>
                <a:cs typeface="Helvetica Neue Medium"/>
                <a:sym typeface="Helvetica Neue Medium"/>
              </a:defRPr>
            </a:lvl1pPr>
          </a:lstStyle>
          <a:p>
            <a:pPr/>
            <a:r>
              <a:t>Section Title</a:t>
            </a:r>
          </a:p>
        </p:txBody>
      </p:sp>
      <p:sp>
        <p:nvSpPr>
          <p:cNvPr id="72" name="Slide Number"/>
          <p:cNvSpPr txBox="1"/>
          <p:nvPr>
            <p:ph type="sldNum" sz="quarter" idx="2"/>
          </p:nvPr>
        </p:nvSpPr>
        <p:spPr>
          <a:xfrm>
            <a:off x="12001499" y="13085233"/>
            <a:ext cx="368505" cy="374600"/>
          </a:xfrm>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79" name="Slide Title"/>
          <p:cNvSpPr txBox="1"/>
          <p:nvPr>
            <p:ph type="title" hasCustomPrompt="1"/>
          </p:nvPr>
        </p:nvSpPr>
        <p:spPr>
          <a:xfrm>
            <a:off x="1206500" y="1079500"/>
            <a:ext cx="21971000" cy="1434949"/>
          </a:xfrm>
          <a:prstGeom prst="rect">
            <a:avLst/>
          </a:prstGeom>
        </p:spPr>
        <p:txBody>
          <a:bodyPr/>
          <a:lstStyle/>
          <a:p>
            <a:pPr/>
            <a:r>
              <a:t>Slide Title</a:t>
            </a:r>
          </a:p>
        </p:txBody>
      </p:sp>
      <p:sp>
        <p:nvSpPr>
          <p:cNvPr id="80" name="Slide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Slide Subtitle</a:t>
            </a:r>
          </a:p>
        </p:txBody>
      </p:sp>
      <p:sp>
        <p:nvSpPr>
          <p:cNvPr id="8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Agenda">
    <p:spTree>
      <p:nvGrpSpPr>
        <p:cNvPr id="1" name=""/>
        <p:cNvGrpSpPr/>
        <p:nvPr/>
      </p:nvGrpSpPr>
      <p:grpSpPr>
        <a:xfrm>
          <a:off x="0" y="0"/>
          <a:ext cx="0" cy="0"/>
          <a:chOff x="0" y="0"/>
          <a:chExt cx="0" cy="0"/>
        </a:xfrm>
      </p:grpSpPr>
      <p:sp>
        <p:nvSpPr>
          <p:cNvPr id="88" name="Agenda Title"/>
          <p:cNvSpPr txBox="1"/>
          <p:nvPr>
            <p:ph type="title" hasCustomPrompt="1"/>
          </p:nvPr>
        </p:nvSpPr>
        <p:spPr>
          <a:xfrm>
            <a:off x="1206500" y="1079500"/>
            <a:ext cx="21971000" cy="1435100"/>
          </a:xfrm>
          <a:prstGeom prst="rect">
            <a:avLst/>
          </a:prstGeom>
        </p:spPr>
        <p:txBody>
          <a:bodyPr/>
          <a:lstStyle/>
          <a:p>
            <a:pPr/>
            <a:r>
              <a:t>Agenda Title</a:t>
            </a:r>
          </a:p>
        </p:txBody>
      </p:sp>
      <p:sp>
        <p:nvSpPr>
          <p:cNvPr id="89" name="Agenda Subtitle"/>
          <p:cNvSpPr txBox="1"/>
          <p:nvPr>
            <p:ph type="body" sz="quarter" idx="21" hasCustomPrompt="1"/>
          </p:nvPr>
        </p:nvSpPr>
        <p:spPr>
          <a:xfrm>
            <a:off x="1206500" y="2372962"/>
            <a:ext cx="21971000" cy="934780"/>
          </a:xfrm>
          <a:prstGeom prst="rect">
            <a:avLst/>
          </a:prstGeom>
        </p:spPr>
        <p:txBody>
          <a:bodyPr lIns="45719" tIns="45719" rIns="45719" bIns="45719"/>
          <a:lstStyle>
            <a:lvl1pPr marL="0" indent="0" defTabSz="825500">
              <a:lnSpc>
                <a:spcPct val="100000"/>
              </a:lnSpc>
              <a:spcBef>
                <a:spcPts val="0"/>
              </a:spcBef>
              <a:buSzTx/>
              <a:buNone/>
              <a:defRPr b="1" sz="5500"/>
            </a:lvl1pPr>
          </a:lstStyle>
          <a:p>
            <a:pPr/>
            <a:r>
              <a:t>Agenda Subtitle</a:t>
            </a:r>
          </a:p>
        </p:txBody>
      </p:sp>
      <p:sp>
        <p:nvSpPr>
          <p:cNvPr id="90" name="Body Level One…"/>
          <p:cNvSpPr txBox="1"/>
          <p:nvPr>
            <p:ph type="body" idx="1" hasCustomPrompt="1"/>
          </p:nvPr>
        </p:nvSpPr>
        <p:spPr>
          <a:prstGeom prst="rect">
            <a:avLst/>
          </a:prstGeom>
        </p:spPr>
        <p:txBody>
          <a:bodyPr/>
          <a:lstStyle>
            <a:lvl1pPr marL="0" indent="0" defTabSz="825500">
              <a:lnSpc>
                <a:spcPct val="100000"/>
              </a:lnSpc>
              <a:spcBef>
                <a:spcPts val="1800"/>
              </a:spcBef>
              <a:buSzTx/>
              <a:buNone/>
              <a:defRPr spc="-55" sz="5500"/>
            </a:lvl1pPr>
            <a:lvl2pPr marL="0" indent="457200" defTabSz="825500">
              <a:lnSpc>
                <a:spcPct val="100000"/>
              </a:lnSpc>
              <a:spcBef>
                <a:spcPts val="1800"/>
              </a:spcBef>
              <a:buSzTx/>
              <a:buNone/>
              <a:defRPr spc="-55" sz="5500"/>
            </a:lvl2pPr>
            <a:lvl3pPr marL="0" indent="914400" defTabSz="825500">
              <a:lnSpc>
                <a:spcPct val="100000"/>
              </a:lnSpc>
              <a:spcBef>
                <a:spcPts val="1800"/>
              </a:spcBef>
              <a:buSzTx/>
              <a:buNone/>
              <a:defRPr spc="-55" sz="5500"/>
            </a:lvl3pPr>
            <a:lvl4pPr marL="0" indent="1371600" defTabSz="825500">
              <a:lnSpc>
                <a:spcPct val="100000"/>
              </a:lnSpc>
              <a:spcBef>
                <a:spcPts val="1800"/>
              </a:spcBef>
              <a:buSzTx/>
              <a:buNone/>
              <a:defRPr spc="-55" sz="5500"/>
            </a:lvl4pPr>
            <a:lvl5pPr marL="0" indent="1828800" defTabSz="825500">
              <a:lnSpc>
                <a:spcPct val="100000"/>
              </a:lnSpc>
              <a:spcBef>
                <a:spcPts val="1800"/>
              </a:spcBef>
              <a:buSzTx/>
              <a:buNone/>
              <a:defRPr spc="-55" sz="5500"/>
            </a:lvl5pPr>
          </a:lstStyle>
          <a:p>
            <a:pPr/>
            <a:r>
              <a:t>Agenda Topics</a:t>
            </a:r>
          </a:p>
          <a:p>
            <a:pPr lvl="1"/>
            <a:r>
              <a:t/>
            </a:r>
          </a:p>
          <a:p>
            <a:pPr lvl="2"/>
            <a:r>
              <a:t/>
            </a:r>
          </a:p>
          <a:p>
            <a:pPr lvl="3"/>
            <a:r>
              <a:t/>
            </a:r>
          </a:p>
          <a:p>
            <a:pPr lvl="4"/>
            <a:r>
              <a:t/>
            </a:r>
          </a:p>
        </p:txBody>
      </p:sp>
      <p:sp>
        <p:nvSpPr>
          <p:cNvPr id="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 Id="rId21" Type="http://schemas.openxmlformats.org/officeDocument/2006/relationships/slideLayout" Target="../slideLayouts/slideLayout20.xml"/><Relationship Id="rId22"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Slide Title"/>
          <p:cNvSpPr txBox="1"/>
          <p:nvPr>
            <p:ph type="title" hasCustomPrompt="1"/>
          </p:nvPr>
        </p:nvSpPr>
        <p:spPr>
          <a:xfrm>
            <a:off x="1206500" y="1079500"/>
            <a:ext cx="21971000" cy="1433163"/>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Title</a:t>
            </a:r>
          </a:p>
        </p:txBody>
      </p:sp>
      <p:sp>
        <p:nvSpPr>
          <p:cNvPr id="3" name="Body Level One…"/>
          <p:cNvSpPr txBox="1"/>
          <p:nvPr>
            <p:ph type="body" idx="1" hasCustomPrompt="1"/>
          </p:nvPr>
        </p:nvSpPr>
        <p:spPr>
          <a:xfrm>
            <a:off x="1206500" y="4248504"/>
            <a:ext cx="21971000" cy="825601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ormAutofit fontScale="100000" lnSpcReduction="0"/>
          </a:bodyPr>
          <a:lstStyle/>
          <a:p>
            <a:pPr/>
            <a:r>
              <a:t>Slide bullet text</a:t>
            </a:r>
          </a:p>
          <a:p>
            <a:pPr lvl="1"/>
            <a:r>
              <a:t/>
            </a:r>
          </a:p>
          <a:p>
            <a:pPr lvl="2"/>
            <a:r>
              <a:t/>
            </a:r>
          </a:p>
          <a:p>
            <a:pPr lvl="3"/>
            <a:r>
              <a:t/>
            </a:r>
          </a:p>
          <a:p>
            <a:pPr lvl="4"/>
            <a:r>
              <a:t/>
            </a:r>
          </a:p>
        </p:txBody>
      </p:sp>
      <p:sp>
        <p:nvSpPr>
          <p:cNvPr id="4" name="Slide Number"/>
          <p:cNvSpPr txBox="1"/>
          <p:nvPr>
            <p:ph type="sldNum" sz="quarter" idx="2"/>
          </p:nvPr>
        </p:nvSpPr>
        <p:spPr>
          <a:xfrm>
            <a:off x="12001499" y="13080999"/>
            <a:ext cx="368505" cy="374600"/>
          </a:xfrm>
          <a:prstGeom prst="rect">
            <a:avLst/>
          </a:prstGeom>
          <a:ln w="12700">
            <a:miter lim="400000"/>
          </a:ln>
        </p:spPr>
        <p:txBody>
          <a:bodyPr wrap="none" lIns="50800" tIns="50800" rIns="50800" bIns="50800" anchor="b">
            <a:spAutoFit/>
          </a:bodyPr>
          <a:lstStyle>
            <a:lvl1pPr defTabSz="584200">
              <a:defRPr sz="1800">
                <a:solidFill>
                  <a:srgbClr val="000000"/>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Lst>
  <p:transition xmlns:p14="http://schemas.microsoft.com/office/powerpoint/2010/main" spd="med" advClick="1"/>
  <p:txStyles>
    <p:titleStyle>
      <a:lvl1pPr marL="0" marR="0" indent="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1pPr>
      <a:lvl2pPr marL="0" marR="0" indent="457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2pPr>
      <a:lvl3pPr marL="0" marR="0" indent="914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3pPr>
      <a:lvl4pPr marL="0" marR="0" indent="1371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4pPr>
      <a:lvl5pPr marL="0" marR="0" indent="18288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5pPr>
      <a:lvl6pPr marL="0" marR="0" indent="22860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6pPr>
      <a:lvl7pPr marL="0" marR="0" indent="27432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7pPr>
      <a:lvl8pPr marL="0" marR="0" indent="32004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8pPr>
      <a:lvl9pPr marL="0" marR="0" indent="3657600" algn="l" defTabSz="2438338" rtl="0" latinLnBrk="0">
        <a:lnSpc>
          <a:spcPct val="80000"/>
        </a:lnSpc>
        <a:spcBef>
          <a:spcPts val="0"/>
        </a:spcBef>
        <a:spcAft>
          <a:spcPts val="0"/>
        </a:spcAft>
        <a:buClrTx/>
        <a:buSzTx/>
        <a:buFontTx/>
        <a:buNone/>
        <a:tabLst/>
        <a:defRPr b="1" baseline="0" cap="none" i="0" spc="-170" strike="noStrike" sz="8500" u="none">
          <a:solidFill>
            <a:srgbClr val="000000"/>
          </a:solidFill>
          <a:uFillTx/>
          <a:latin typeface="+mn-lt"/>
          <a:ea typeface="+mn-ea"/>
          <a:cs typeface="+mn-cs"/>
          <a:sym typeface="Helvetica Neue"/>
        </a:defRPr>
      </a:lvl9pPr>
    </p:titleStyle>
    <p:bodyStyle>
      <a:lvl1pPr marL="609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1pPr>
      <a:lvl2pPr marL="1219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2pPr>
      <a:lvl3pPr marL="1828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3pPr>
      <a:lvl4pPr marL="2438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4pPr>
      <a:lvl5pPr marL="30480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5pPr>
      <a:lvl6pPr marL="36576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6pPr>
      <a:lvl7pPr marL="42672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7pPr>
      <a:lvl8pPr marL="48768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8pPr>
      <a:lvl9pPr marL="5486400" marR="0" indent="-609600" algn="l" defTabSz="2438338" rtl="0" latinLnBrk="0">
        <a:lnSpc>
          <a:spcPct val="90000"/>
        </a:lnSpc>
        <a:spcBef>
          <a:spcPts val="4500"/>
        </a:spcBef>
        <a:spcAft>
          <a:spcPts val="0"/>
        </a:spcAft>
        <a:buClrTx/>
        <a:buSzPct val="123000"/>
        <a:buFontTx/>
        <a:buChar char="•"/>
        <a:tabLst/>
        <a:defRPr b="0" baseline="0" cap="none" i="0" spc="0" strike="noStrike" sz="4800" u="none">
          <a:solidFill>
            <a:srgbClr val="000000"/>
          </a:solidFill>
          <a:uFillTx/>
          <a:latin typeface="+mn-lt"/>
          <a:ea typeface="+mn-ea"/>
          <a:cs typeface="+mn-cs"/>
          <a:sym typeface="Helvetica Neue"/>
        </a:defRPr>
      </a:lvl9pPr>
    </p:bodyStyle>
    <p:otherStyle>
      <a:lvl1pPr marL="0" marR="0" indent="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1pPr>
      <a:lvl2pPr marL="0" marR="0" indent="457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2pPr>
      <a:lvl3pPr marL="0" marR="0" indent="914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3pPr>
      <a:lvl4pPr marL="0" marR="0" indent="1371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4pPr>
      <a:lvl5pPr marL="0" marR="0" indent="18288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5pPr>
      <a:lvl6pPr marL="0" marR="0" indent="22860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6pPr>
      <a:lvl7pPr marL="0" marR="0" indent="27432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7pPr>
      <a:lvl8pPr marL="0" marR="0" indent="32004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8pPr>
      <a:lvl9pPr marL="0" marR="0" indent="3657600" algn="ctr" defTabSz="584200" rtl="0" latinLnBrk="0">
        <a:lnSpc>
          <a:spcPct val="100000"/>
        </a:lnSpc>
        <a:spcBef>
          <a:spcPts val="0"/>
        </a:spcBef>
        <a:spcAft>
          <a:spcPts val="0"/>
        </a:spcAft>
        <a:buClrTx/>
        <a:buSzTx/>
        <a:buFontTx/>
        <a:buNone/>
        <a:tabLst/>
        <a:defRPr b="0" baseline="0" cap="none" i="0" spc="0" strike="noStrike" sz="1800" u="none">
          <a:solidFill>
            <a:schemeClr val="tx1"/>
          </a:solidFill>
          <a:uFillTx/>
          <a:latin typeface="+mn-lt"/>
          <a:ea typeface="+mn-ea"/>
          <a:cs typeface="+mn-cs"/>
          <a:sym typeface="Helvetica Neue"/>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8.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6.jpeg"/><Relationship Id="rId3" Type="http://schemas.openxmlformats.org/officeDocument/2006/relationships/image" Target="../media/image7.jpeg"/><Relationship Id="rId4" Type="http://schemas.openxmlformats.org/officeDocument/2006/relationships/image" Target="../media/image8.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xml"/><Relationship Id="rId3" Type="http://schemas.openxmlformats.org/officeDocument/2006/relationships/image" Target="../media/image9.jpeg"/></Relationships>

</file>

<file path=ppt/slides/_rels/slide1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0.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1.jpeg"/><Relationship Id="rId3" Type="http://schemas.openxmlformats.org/officeDocument/2006/relationships/image" Target="../media/image12.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3.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14.jpe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5.jpeg"/></Relationships>

</file>

<file path=ppt/slides/_rels/slide18.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image" Target="../media/image3.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16.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2.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 Id="rId3" Type="http://schemas.openxmlformats.org/officeDocument/2006/relationships/image" Target="../media/image17.jpe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18.jpe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8.xml"/><Relationship Id="rId3" Type="http://schemas.openxmlformats.org/officeDocument/2006/relationships/image" Target="../media/image19.jpeg"/><Relationship Id="rId4" Type="http://schemas.openxmlformats.org/officeDocument/2006/relationships/image" Target="../media/image12.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9.xml"/><Relationship Id="rId3" Type="http://schemas.openxmlformats.org/officeDocument/2006/relationships/image" Target="../media/image20.jpeg"/></Relationships>

</file>

<file path=ppt/slides/_rels/slide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0.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0.xml"/><Relationship Id="rId3" Type="http://schemas.openxmlformats.org/officeDocument/2006/relationships/image" Target="../media/image13.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1.xml"/><Relationship Id="rId3" Type="http://schemas.openxmlformats.org/officeDocument/2006/relationships/image" Target="../media/image21.jpe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2.xml"/><Relationship Id="rId3" Type="http://schemas.openxmlformats.org/officeDocument/2006/relationships/image" Target="../media/image22.jpe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3.xml"/><Relationship Id="rId3" Type="http://schemas.openxmlformats.org/officeDocument/2006/relationships/image" Target="../media/image23.jpeg"/></Relationships>

</file>

<file path=ppt/slides/_rels/slide36.xml.rels><?xml version="1.0" encoding="UTF-8"?>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image" Target="../media/image24.jpeg"/><Relationship Id="rId3" Type="http://schemas.openxmlformats.org/officeDocument/2006/relationships/image" Target="../media/image14.png"/><Relationship Id="rId4" Type="http://schemas.openxmlformats.org/officeDocument/2006/relationships/image" Target="../media/image25.jpeg"/></Relationships>

</file>

<file path=ppt/slides/_rels/slide37.xml.rels><?xml version="1.0" encoding="UTF-8"?>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26.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27.jpe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5.xml"/><Relationship Id="rId3" Type="http://schemas.openxmlformats.org/officeDocument/2006/relationships/image" Target="../media/image28.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10.xml"/></Relationships>

</file>

<file path=ppt/slides/_rels/slide40.xml.rels><?xml version="1.0" encoding="UTF-8"?>
<Relationships xmlns="http://schemas.openxmlformats.org/package/2006/relationships"><Relationship Id="rId1" Type="http://schemas.openxmlformats.org/officeDocument/2006/relationships/slideLayout" Target="../slideLayouts/slideLayout15.xml"/></Relationships>

</file>

<file path=ppt/slides/_rels/slide5.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1.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image" Target="../media/image2.png"/><Relationship Id="rId3" Type="http://schemas.openxmlformats.org/officeDocument/2006/relationships/hyperlink" Target="http://www.loper-os.org" TargetMode="External"/></Relationships>

</file>

<file path=ppt/slides/_rels/slide9.xml.rels><?xml version="1.0" encoding="UTF-8"?>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image" Target="../media/image4.jpeg"/><Relationship Id="rId3" Type="http://schemas.openxmlformats.org/officeDocument/2006/relationships/image" Target="../media/image5.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4" name="©Luís M. A. Bettencourt   2023                                             @BettencourtLuis   bettencourt@uchicago.edu"/>
          <p:cNvSpPr txBox="1"/>
          <p:nvPr>
            <p:ph type="body" idx="21"/>
          </p:nvPr>
        </p:nvSpPr>
        <p:spPr>
          <a:xfrm>
            <a:off x="1236011" y="11403088"/>
            <a:ext cx="22483703" cy="477734"/>
          </a:xfrm>
          <a:prstGeom prst="rect">
            <a:avLst/>
          </a:prstGeom>
          <a:extLst>
            <a:ext uri="{C572A759-6A51-4108-AA02-DFA0A04FC94B}">
              <ma14:wrappingTextBoxFlag xmlns:ma14="http://schemas.microsoft.com/office/mac/drawingml/2011/main" val="1"/>
            </a:ext>
          </a:extLst>
        </p:spPr>
        <p:txBody>
          <a:bodyPr/>
          <a:lstStyle/>
          <a:p>
            <a:pPr/>
            <a:r>
              <a:t>©Luís M. A. Bettencourt   2023                                             @BettencourtLuis   bettencourt@uchicago.edu</a:t>
            </a:r>
          </a:p>
        </p:txBody>
      </p:sp>
      <p:sp>
        <p:nvSpPr>
          <p:cNvPr id="205" name="Lecture 8"/>
          <p:cNvSpPr txBox="1"/>
          <p:nvPr>
            <p:ph type="title"/>
          </p:nvPr>
        </p:nvSpPr>
        <p:spPr>
          <a:xfrm>
            <a:off x="1040272" y="1936696"/>
            <a:ext cx="16478254" cy="3486152"/>
          </a:xfrm>
          <a:prstGeom prst="rect">
            <a:avLst/>
          </a:prstGeom>
        </p:spPr>
        <p:txBody>
          <a:bodyPr/>
          <a:lstStyle>
            <a:lvl1pPr defTabSz="821531">
              <a:lnSpc>
                <a:spcPct val="100000"/>
              </a:lnSpc>
              <a:defRPr spc="0" sz="5000"/>
            </a:lvl1pPr>
          </a:lstStyle>
          <a:p>
            <a:pPr/>
            <a:r>
              <a:t>Lecture 8</a:t>
            </a:r>
          </a:p>
        </p:txBody>
      </p:sp>
      <p:sp>
        <p:nvSpPr>
          <p:cNvPr id="206" name="Consequences of Network Models of Cities"/>
          <p:cNvSpPr txBox="1"/>
          <p:nvPr>
            <p:ph type="body" sz="quarter" idx="1"/>
          </p:nvPr>
        </p:nvSpPr>
        <p:spPr>
          <a:xfrm>
            <a:off x="1036406" y="5422846"/>
            <a:ext cx="16478251" cy="1428751"/>
          </a:xfrm>
          <a:prstGeom prst="rect">
            <a:avLst/>
          </a:prstGeom>
        </p:spPr>
        <p:txBody>
          <a:bodyPr/>
          <a:lstStyle>
            <a:lvl1pPr defTabSz="397763">
              <a:defRPr sz="4524">
                <a:solidFill>
                  <a:srgbClr val="5E5E5E"/>
                </a:solidFill>
                <a:latin typeface="Helvetica"/>
                <a:ea typeface="Helvetica"/>
                <a:cs typeface="Helvetica"/>
                <a:sym typeface="Helvetica"/>
              </a:defRPr>
            </a:lvl1pPr>
          </a:lstStyle>
          <a:p>
            <a:pPr/>
            <a:r>
              <a:t>Consequences of Network Models of Cities </a:t>
            </a:r>
          </a:p>
        </p:txBody>
      </p:sp>
      <p:sp>
        <p:nvSpPr>
          <p:cNvPr id="207" name="8.1  Predictive Consequences of Urban Scaling Theory"/>
          <p:cNvSpPr txBox="1"/>
          <p:nvPr/>
        </p:nvSpPr>
        <p:spPr>
          <a:xfrm>
            <a:off x="5247221" y="8684928"/>
            <a:ext cx="13889559" cy="708429"/>
          </a:xfrm>
          <a:prstGeom prst="rect">
            <a:avLst/>
          </a:prstGeom>
          <a:ln w="12700">
            <a:miter lim="400000"/>
          </a:ln>
          <a:extLst>
            <a:ext uri="{C572A759-6A51-4108-AA02-DFA0A04FC94B}">
              <ma14:wrappingTextBoxFlag xmlns:ma14="http://schemas.microsoft.com/office/mac/drawingml/2011/main" val="1"/>
            </a:ext>
          </a:extLst>
        </p:spPr>
        <p:txBody>
          <a:bodyPr wrap="none" lIns="38100" tIns="38100" rIns="38100" bIns="38100" anchor="ctr">
            <a:spAutoFit/>
          </a:bodyPr>
          <a:lstStyle>
            <a:lvl1pPr defTabSz="821531">
              <a:defRPr b="1" sz="4200">
                <a:solidFill>
                  <a:srgbClr val="000000"/>
                </a:solidFill>
              </a:defRPr>
            </a:lvl1pPr>
          </a:lstStyle>
          <a:p>
            <a:pPr/>
            <a:r>
              <a:t>8.1  Predictive Consequences of Urban Scaling Theory</a:t>
            </a:r>
          </a:p>
        </p:txBody>
      </p:sp>
      <p:sp>
        <p:nvSpPr>
          <p:cNvPr id="208" name="IUS 3.3"/>
          <p:cNvSpPr txBox="1"/>
          <p:nvPr/>
        </p:nvSpPr>
        <p:spPr>
          <a:xfrm>
            <a:off x="22069183" y="8746587"/>
            <a:ext cx="1461923" cy="585112"/>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IUS 3.3</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55" name="Los_Angeles_highways.jpg" descr="Los_Angeles_highways.jpg"/>
          <p:cNvPicPr>
            <a:picLocks noChangeAspect="1"/>
          </p:cNvPicPr>
          <p:nvPr/>
        </p:nvPicPr>
        <p:blipFill>
          <a:blip r:embed="rId2">
            <a:extLst/>
          </a:blip>
          <a:stretch>
            <a:fillRect/>
          </a:stretch>
        </p:blipFill>
        <p:spPr>
          <a:xfrm>
            <a:off x="-68815" y="2120900"/>
            <a:ext cx="9169401" cy="9474200"/>
          </a:xfrm>
          <a:prstGeom prst="rect">
            <a:avLst/>
          </a:prstGeom>
          <a:ln w="12700">
            <a:miter lim="400000"/>
          </a:ln>
        </p:spPr>
      </p:pic>
      <p:pic>
        <p:nvPicPr>
          <p:cNvPr id="256" name="China_traffic_Jams.jpg" descr="China_traffic_Jams.jpg"/>
          <p:cNvPicPr>
            <a:picLocks noChangeAspect="1"/>
          </p:cNvPicPr>
          <p:nvPr/>
        </p:nvPicPr>
        <p:blipFill>
          <a:blip r:embed="rId3">
            <a:extLst/>
          </a:blip>
          <a:stretch>
            <a:fillRect/>
          </a:stretch>
        </p:blipFill>
        <p:spPr>
          <a:xfrm>
            <a:off x="8451850" y="2254250"/>
            <a:ext cx="7480300" cy="9207500"/>
          </a:xfrm>
          <a:prstGeom prst="rect">
            <a:avLst/>
          </a:prstGeom>
          <a:ln w="12700">
            <a:miter lim="400000"/>
          </a:ln>
        </p:spPr>
      </p:pic>
      <p:pic>
        <p:nvPicPr>
          <p:cNvPr id="257" name="Sao_Paulo_Traffic_Jams.jpg" descr="Sao_Paulo_Traffic_Jams.jpg"/>
          <p:cNvPicPr>
            <a:picLocks noChangeAspect="1"/>
          </p:cNvPicPr>
          <p:nvPr/>
        </p:nvPicPr>
        <p:blipFill>
          <a:blip r:embed="rId4">
            <a:extLst/>
          </a:blip>
          <a:stretch>
            <a:fillRect/>
          </a:stretch>
        </p:blipFill>
        <p:spPr>
          <a:xfrm>
            <a:off x="16500887" y="2051050"/>
            <a:ext cx="7556501" cy="9613900"/>
          </a:xfrm>
          <a:prstGeom prst="rect">
            <a:avLst/>
          </a:prstGeom>
          <a:ln w="12700">
            <a:miter lim="400000"/>
          </a:ln>
        </p:spPr>
      </p:pic>
      <p:sp>
        <p:nvSpPr>
          <p:cNvPr id="258" name="World’s Worst Traffic Jams"/>
          <p:cNvSpPr txBox="1"/>
          <p:nvPr/>
        </p:nvSpPr>
        <p:spPr>
          <a:xfrm>
            <a:off x="9007030" y="503960"/>
            <a:ext cx="6369940" cy="68413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900"/>
            </a:lvl1pPr>
          </a:lstStyle>
          <a:p>
            <a:pPr/>
            <a:r>
              <a:t>World’s Worst Traffic Jams</a:t>
            </a:r>
          </a:p>
        </p:txBody>
      </p:sp>
      <p:sp>
        <p:nvSpPr>
          <p:cNvPr id="259" name="mostly in large developing cities"/>
          <p:cNvSpPr txBox="1"/>
          <p:nvPr/>
        </p:nvSpPr>
        <p:spPr>
          <a:xfrm>
            <a:off x="10529108" y="1204685"/>
            <a:ext cx="4463797"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mostly in large developing cities</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61" name="Congestion_Costs_Scaling_Figure1.001.jpeg" descr="Congestion_Costs_Scaling_Figure1.001.jpeg"/>
          <p:cNvPicPr>
            <a:picLocks noChangeAspect="1"/>
          </p:cNvPicPr>
          <p:nvPr/>
        </p:nvPicPr>
        <p:blipFill>
          <a:blip r:embed="rId3">
            <a:extLst/>
          </a:blip>
          <a:stretch>
            <a:fillRect/>
          </a:stretch>
        </p:blipFill>
        <p:spPr>
          <a:xfrm>
            <a:off x="2072881" y="-268512"/>
            <a:ext cx="17759865" cy="13319900"/>
          </a:xfrm>
          <a:prstGeom prst="rect">
            <a:avLst/>
          </a:prstGeom>
          <a:ln w="12700">
            <a:miter lim="400000"/>
          </a:ln>
        </p:spPr>
      </p:pic>
      <p:sp>
        <p:nvSpPr>
          <p:cNvPr id="262" name="https://royalsocietypublishing.org/doi/pdf/10.1098/rsif.2019.0846"/>
          <p:cNvSpPr txBox="1"/>
          <p:nvPr/>
        </p:nvSpPr>
        <p:spPr>
          <a:xfrm>
            <a:off x="15214103" y="13163405"/>
            <a:ext cx="896965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https://royalsocietypublishing.org/doi/pdf/10.1098/rsif.2019.0846</a:t>
            </a:r>
          </a:p>
        </p:txBody>
      </p:sp>
      <p:sp>
        <p:nvSpPr>
          <p:cNvPr id="263" name="different colors are different years"/>
          <p:cNvSpPr txBox="1"/>
          <p:nvPr/>
        </p:nvSpPr>
        <p:spPr>
          <a:xfrm>
            <a:off x="3913639" y="832126"/>
            <a:ext cx="467167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different colors are different years</a:t>
            </a:r>
          </a:p>
        </p:txBody>
      </p:sp>
      <p:sp>
        <p:nvSpPr>
          <p:cNvPr id="264" name="different colors are different years"/>
          <p:cNvSpPr txBox="1"/>
          <p:nvPr/>
        </p:nvSpPr>
        <p:spPr>
          <a:xfrm>
            <a:off x="3913639" y="7711996"/>
            <a:ext cx="4671671"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different colors are different years</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building heights"/>
          <p:cNvSpPr txBox="1"/>
          <p:nvPr>
            <p:ph type="body" sz="half" idx="1"/>
          </p:nvPr>
        </p:nvSpPr>
        <p:spPr>
          <a:prstGeom prst="rect">
            <a:avLst/>
          </a:prstGeom>
        </p:spPr>
        <p:txBody>
          <a:bodyPr/>
          <a:lstStyle/>
          <a:p>
            <a:pPr/>
            <a:r>
              <a:t>building heights</a:t>
            </a:r>
          </a:p>
        </p:txBody>
      </p:sp>
      <p:sp>
        <p:nvSpPr>
          <p:cNvPr id="269" name="Equation"/>
          <p:cNvSpPr txBox="1"/>
          <p:nvPr/>
        </p:nvSpPr>
        <p:spPr>
          <a:xfrm>
            <a:off x="4076034" y="9073632"/>
            <a:ext cx="4242196" cy="787342"/>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600" i="1">
                      <a:solidFill>
                        <a:srgbClr val="5E5E5E"/>
                      </a:solidFill>
                      <a:latin typeface="Cambria Math" panose="02040503050406030204" pitchFamily="18" charset="0"/>
                    </a:rPr>
                    <m:t>G</m:t>
                  </m:r>
                  <m:r>
                    <a:rPr xmlns:a="http://schemas.openxmlformats.org/drawingml/2006/main" sz="5600" i="1">
                      <a:solidFill>
                        <a:srgbClr val="5E5E5E"/>
                      </a:solidFill>
                      <a:latin typeface="Cambria Math" panose="02040503050406030204" pitchFamily="18" charset="0"/>
                    </a:rPr>
                    <m:t>D</m:t>
                  </m:r>
                  <m:r>
                    <a:rPr xmlns:a="http://schemas.openxmlformats.org/drawingml/2006/main" sz="5600" i="1">
                      <a:solidFill>
                        <a:srgbClr val="5E5E5E"/>
                      </a:solidFill>
                      <a:latin typeface="Cambria Math" panose="02040503050406030204" pitchFamily="18" charset="0"/>
                    </a:rPr>
                    <m:t>P</m:t>
                  </m:r>
                  <m:r>
                    <a:rPr xmlns:a="http://schemas.openxmlformats.org/drawingml/2006/main" sz="5600" i="1">
                      <a:solidFill>
                        <a:srgbClr val="5E5E5E"/>
                      </a:solidFill>
                      <a:latin typeface="Cambria Math" panose="02040503050406030204" pitchFamily="18" charset="0"/>
                    </a:rPr>
                    <m:t>/</m:t>
                  </m:r>
                  <m:sSub>
                    <m:e>
                      <m:r>
                        <a:rPr xmlns:a="http://schemas.openxmlformats.org/drawingml/2006/main" sz="5600" i="1">
                          <a:solidFill>
                            <a:srgbClr val="5E5E5E"/>
                          </a:solidFill>
                          <a:latin typeface="Cambria Math" panose="02040503050406030204" pitchFamily="18" charset="0"/>
                        </a:rPr>
                        <m:t>A</m:t>
                      </m:r>
                    </m:e>
                    <m:sub>
                      <m:r>
                        <a:rPr xmlns:a="http://schemas.openxmlformats.org/drawingml/2006/main" sz="5600" i="1">
                          <a:solidFill>
                            <a:srgbClr val="5E5E5E"/>
                          </a:solidFill>
                          <a:latin typeface="Cambria Math" panose="02040503050406030204" pitchFamily="18" charset="0"/>
                        </a:rPr>
                        <m:t>n</m:t>
                      </m:r>
                    </m:sub>
                  </m:sSub>
                  <m:r>
                    <a:rPr xmlns:a="http://schemas.openxmlformats.org/drawingml/2006/main" sz="5600" i="1">
                      <a:solidFill>
                        <a:srgbClr val="5E5E5E"/>
                      </a:solidFill>
                      <a:latin typeface="Cambria Math" panose="02040503050406030204" pitchFamily="18" charset="0"/>
                    </a:rPr>
                    <m:t>∼</m:t>
                  </m:r>
                  <m:sSup>
                    <m:e>
                      <m:r>
                        <a:rPr xmlns:a="http://schemas.openxmlformats.org/drawingml/2006/main" sz="5600" i="1">
                          <a:solidFill>
                            <a:srgbClr val="5E5E5E"/>
                          </a:solidFill>
                          <a:latin typeface="Cambria Math" panose="02040503050406030204" pitchFamily="18" charset="0"/>
                        </a:rPr>
                        <m:t>N</m:t>
                      </m:r>
                    </m:e>
                    <m:sup>
                      <m:r>
                        <a:rPr xmlns:a="http://schemas.openxmlformats.org/drawingml/2006/main" sz="5600" i="1">
                          <a:solidFill>
                            <a:srgbClr val="5E5E5E"/>
                          </a:solidFill>
                          <a:latin typeface="Cambria Math" panose="02040503050406030204" pitchFamily="18" charset="0"/>
                        </a:rPr>
                        <m:t>2</m:t>
                      </m:r>
                      <m:r>
                        <a:rPr xmlns:a="http://schemas.openxmlformats.org/drawingml/2006/main" sz="5600" i="1">
                          <a:solidFill>
                            <a:srgbClr val="5E5E5E"/>
                          </a:solidFill>
                          <a:latin typeface="Cambria Math" panose="02040503050406030204" pitchFamily="18" charset="0"/>
                        </a:rPr>
                        <m:t>δ</m:t>
                      </m:r>
                    </m:sup>
                  </m:sSup>
                </m:oMath>
              </m:oMathPara>
            </a14:m>
            <a:endParaRPr sz="5600">
              <a:solidFill>
                <a:srgbClr val="5E5E5E"/>
              </a:solidFill>
            </a:endParaRPr>
          </a:p>
        </p:txBody>
      </p:sp>
      <p:sp>
        <p:nvSpPr>
          <p:cNvPr id="270" name="Land rents increase faster than incomes"/>
          <p:cNvSpPr txBox="1"/>
          <p:nvPr/>
        </p:nvSpPr>
        <p:spPr>
          <a:xfrm>
            <a:off x="9445079" y="9180892"/>
            <a:ext cx="7371386" cy="5728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200"/>
            </a:lvl1pPr>
          </a:lstStyle>
          <a:p>
            <a:pPr/>
            <a:r>
              <a:t>Land rents increase faster than incomes</a:t>
            </a:r>
          </a:p>
        </p:txBody>
      </p:sp>
      <p:sp>
        <p:nvSpPr>
          <p:cNvPr id="271" name="building heights"/>
          <p:cNvSpPr txBox="1"/>
          <p:nvPr/>
        </p:nvSpPr>
        <p:spPr>
          <a:xfrm>
            <a:off x="9415204" y="10448122"/>
            <a:ext cx="2822779"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building heights </a:t>
            </a:r>
          </a:p>
        </p:txBody>
      </p:sp>
      <p:sp>
        <p:nvSpPr>
          <p:cNvPr id="272" name="Equation"/>
          <p:cNvSpPr txBox="1"/>
          <p:nvPr/>
        </p:nvSpPr>
        <p:spPr>
          <a:xfrm>
            <a:off x="12615262" y="10377324"/>
            <a:ext cx="1544162" cy="67738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200" i="1">
                      <a:solidFill>
                        <a:srgbClr val="5E5E5E"/>
                      </a:solidFill>
                      <a:latin typeface="Cambria Math" panose="02040503050406030204" pitchFamily="18" charset="0"/>
                    </a:rPr>
                    <m:t>∼</m:t>
                  </m:r>
                  <m:sSup>
                    <m:e>
                      <m:r>
                        <a:rPr xmlns:a="http://schemas.openxmlformats.org/drawingml/2006/main" sz="6200" i="1">
                          <a:solidFill>
                            <a:srgbClr val="5E5E5E"/>
                          </a:solidFill>
                          <a:latin typeface="Cambria Math" panose="02040503050406030204" pitchFamily="18" charset="0"/>
                        </a:rPr>
                        <m:t>N</m:t>
                      </m:r>
                    </m:e>
                    <m:sup>
                      <m:r>
                        <a:rPr xmlns:a="http://schemas.openxmlformats.org/drawingml/2006/main" sz="6200" i="1">
                          <a:solidFill>
                            <a:srgbClr val="5E5E5E"/>
                          </a:solidFill>
                          <a:latin typeface="Cambria Math" panose="02040503050406030204" pitchFamily="18" charset="0"/>
                        </a:rPr>
                        <m:t>δ</m:t>
                      </m:r>
                    </m:sup>
                  </m:sSup>
                </m:oMath>
              </m:oMathPara>
            </a14:m>
            <a:endParaRPr sz="6200">
              <a:solidFill>
                <a:srgbClr val="5E5E5E"/>
              </a:solidFill>
            </a:endParaRPr>
          </a:p>
        </p:txBody>
      </p:sp>
      <p:sp>
        <p:nvSpPr>
          <p:cNvPr id="273" name="larger cities get rising skylines"/>
          <p:cNvSpPr txBox="1"/>
          <p:nvPr/>
        </p:nvSpPr>
        <p:spPr>
          <a:xfrm>
            <a:off x="15581978" y="10448122"/>
            <a:ext cx="5028160"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larger cities get rising skylines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75" name="hk10.jpg" descr="hk10.jpg"/>
          <p:cNvPicPr>
            <a:picLocks noChangeAspect="1"/>
          </p:cNvPicPr>
          <p:nvPr/>
        </p:nvPicPr>
        <p:blipFill>
          <a:blip r:embed="rId2">
            <a:extLst/>
          </a:blip>
          <a:stretch>
            <a:fillRect/>
          </a:stretch>
        </p:blipFill>
        <p:spPr>
          <a:xfrm>
            <a:off x="2309130" y="256243"/>
            <a:ext cx="19765740" cy="13203514"/>
          </a:xfrm>
          <a:prstGeom prst="rect">
            <a:avLst/>
          </a:prstGeom>
          <a:ln w="12700">
            <a:miter lim="400000"/>
          </a:ln>
        </p:spPr>
      </p:pic>
      <p:sp>
        <p:nvSpPr>
          <p:cNvPr id="276" name="Hong Kong…"/>
          <p:cNvSpPr txBox="1"/>
          <p:nvPr/>
        </p:nvSpPr>
        <p:spPr>
          <a:xfrm>
            <a:off x="18385249" y="12556331"/>
            <a:ext cx="2809622" cy="10572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821531">
              <a:defRPr sz="3000">
                <a:solidFill>
                  <a:srgbClr val="FFFFFF"/>
                </a:solidFill>
                <a:latin typeface="Helvetica Light"/>
                <a:ea typeface="Helvetica Light"/>
                <a:cs typeface="Helvetica Light"/>
                <a:sym typeface="Helvetica Light"/>
              </a:defRPr>
            </a:pPr>
            <a:r>
              <a:t>Hong Kong</a:t>
            </a:r>
          </a:p>
          <a:p>
            <a:pPr algn="l" defTabSz="821531">
              <a:defRPr sz="3000">
                <a:solidFill>
                  <a:srgbClr val="FFFFFF"/>
                </a:solidFill>
                <a:latin typeface="Helvetica Light"/>
                <a:ea typeface="Helvetica Light"/>
                <a:cs typeface="Helvetica Light"/>
                <a:sym typeface="Helvetica Light"/>
              </a:defRPr>
            </a:pPr>
            <a:r>
              <a:t>credit:Guardian</a:t>
            </a:r>
          </a:p>
        </p:txBody>
      </p:sp>
      <p:sp>
        <p:nvSpPr>
          <p:cNvPr id="277" name="why?"/>
          <p:cNvSpPr txBox="1"/>
          <p:nvPr/>
        </p:nvSpPr>
        <p:spPr>
          <a:xfrm>
            <a:off x="2300658" y="112059"/>
            <a:ext cx="1709548" cy="87015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300">
                <a:solidFill>
                  <a:srgbClr val="FFFFFF"/>
                </a:solidFill>
              </a:defRPr>
            </a:lvl1pPr>
          </a:lstStyle>
          <a:p>
            <a:pPr/>
            <a:r>
              <a:t>why?</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pic>
        <p:nvPicPr>
          <p:cNvPr id="279" name="new-york-skyline.jpg" descr="new-york-skyline.jpg"/>
          <p:cNvPicPr>
            <a:picLocks noChangeAspect="1"/>
          </p:cNvPicPr>
          <p:nvPr/>
        </p:nvPicPr>
        <p:blipFill>
          <a:blip r:embed="rId2">
            <a:extLst/>
          </a:blip>
          <a:stretch>
            <a:fillRect/>
          </a:stretch>
        </p:blipFill>
        <p:spPr>
          <a:xfrm>
            <a:off x="3042208" y="-125016"/>
            <a:ext cx="18139679" cy="13837986"/>
          </a:xfrm>
          <a:prstGeom prst="rect">
            <a:avLst/>
          </a:prstGeom>
          <a:ln w="12700">
            <a:miter lim="400000"/>
          </a:ln>
        </p:spPr>
      </p:pic>
      <p:pic>
        <p:nvPicPr>
          <p:cNvPr id="280" name="nypl.digitalcollections.510d47e3-4c90-a3d9-e040-e00a18064a99.001.w.jpg" descr="nypl.digitalcollections.510d47e3-4c90-a3d9-e040-e00a18064a99.001.w.jpg"/>
          <p:cNvPicPr>
            <a:picLocks noChangeAspect="1"/>
          </p:cNvPicPr>
          <p:nvPr/>
        </p:nvPicPr>
        <p:blipFill>
          <a:blip r:embed="rId3">
            <a:extLst/>
          </a:blip>
          <a:stretch>
            <a:fillRect/>
          </a:stretch>
        </p:blipFill>
        <p:spPr>
          <a:xfrm>
            <a:off x="11029836" y="91813"/>
            <a:ext cx="13156187" cy="8984291"/>
          </a:xfrm>
          <a:prstGeom prst="rect">
            <a:avLst/>
          </a:prstGeom>
          <a:ln w="12700">
            <a:miter lim="400000"/>
          </a:ln>
        </p:spPr>
      </p:pic>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el" backwards="0">
                                    <p:tmAbs val="0"/>
                                  </p:iterate>
                                  <p:childTnLst>
                                    <p:set>
                                      <p:cBhvr>
                                        <p:cTn id="6" fill="hold"/>
                                        <p:tgtEl>
                                          <p:spTgt spid="28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280" grpId="1"/>
    </p:bldLst>
  </p:timing>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2" name="Shanghai-city-of-Changes.jpg" descr="Shanghai-city-of-Changes.jpg"/>
          <p:cNvPicPr>
            <a:picLocks noChangeAspect="1"/>
          </p:cNvPicPr>
          <p:nvPr/>
        </p:nvPicPr>
        <p:blipFill>
          <a:blip r:embed="rId2">
            <a:extLst/>
          </a:blip>
          <a:stretch>
            <a:fillRect/>
          </a:stretch>
        </p:blipFill>
        <p:spPr>
          <a:xfrm>
            <a:off x="3006318" y="1119625"/>
            <a:ext cx="18371364" cy="11476750"/>
          </a:xfrm>
          <a:prstGeom prst="rect">
            <a:avLst/>
          </a:prstGeom>
          <a:ln w="12700">
            <a:miter lim="400000"/>
          </a:ln>
        </p:spPr>
      </p:pic>
      <p:sp>
        <p:nvSpPr>
          <p:cNvPr id="283" name="credit: telegraph"/>
          <p:cNvSpPr txBox="1"/>
          <p:nvPr/>
        </p:nvSpPr>
        <p:spPr>
          <a:xfrm>
            <a:off x="20013606" y="12752144"/>
            <a:ext cx="2332940"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telegraph</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5" name="photo-1594538756542-8c88bda491c5.jpeg" descr="photo-1594538756542-8c88bda491c5.jpeg"/>
          <p:cNvPicPr>
            <a:picLocks noChangeAspect="1"/>
          </p:cNvPicPr>
          <p:nvPr/>
        </p:nvPicPr>
        <p:blipFill>
          <a:blip r:embed="rId3">
            <a:extLst/>
          </a:blip>
          <a:stretch>
            <a:fillRect/>
          </a:stretch>
        </p:blipFill>
        <p:spPr>
          <a:xfrm>
            <a:off x="926509" y="596801"/>
            <a:ext cx="16696531" cy="12522398"/>
          </a:xfrm>
          <a:prstGeom prst="rect">
            <a:avLst/>
          </a:prstGeom>
          <a:ln w="12700">
            <a:miter lim="400000"/>
          </a:ln>
        </p:spPr>
      </p:pic>
      <p:sp>
        <p:nvSpPr>
          <p:cNvPr id="286" name="credit: Obinna Okerekeocha"/>
          <p:cNvSpPr txBox="1"/>
          <p:nvPr/>
        </p:nvSpPr>
        <p:spPr>
          <a:xfrm>
            <a:off x="14809118" y="13211059"/>
            <a:ext cx="392582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credit: Obinna Okerekeocha</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0" name="City_Height_Lidar.jpg" descr="City_Height_Lidar.jpg"/>
          <p:cNvPicPr>
            <a:picLocks noChangeAspect="1"/>
          </p:cNvPicPr>
          <p:nvPr/>
        </p:nvPicPr>
        <p:blipFill>
          <a:blip r:embed="rId2">
            <a:extLst/>
          </a:blip>
          <a:stretch>
            <a:fillRect/>
          </a:stretch>
        </p:blipFill>
        <p:spPr>
          <a:xfrm>
            <a:off x="3048000" y="39556"/>
            <a:ext cx="18288000" cy="12184362"/>
          </a:xfrm>
          <a:prstGeom prst="rect">
            <a:avLst/>
          </a:prstGeom>
          <a:ln w="12700">
            <a:miter lim="400000"/>
          </a:ln>
        </p:spPr>
      </p:pic>
      <p:sp>
        <p:nvSpPr>
          <p:cNvPr id="291" name="Schlaepfer,  Lee, Bettencourt (2016)…"/>
          <p:cNvSpPr txBox="1"/>
          <p:nvPr/>
        </p:nvSpPr>
        <p:spPr>
          <a:xfrm>
            <a:off x="573528" y="12745080"/>
            <a:ext cx="7714334" cy="668798"/>
          </a:xfrm>
          <a:prstGeom prst="rect">
            <a:avLst/>
          </a:prstGeom>
          <a:solidFill>
            <a:srgbClr val="A6AAA8"/>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p>
            <a:pPr algn="l" defTabSz="642937">
              <a:defRPr b="1" sz="1800">
                <a:solidFill>
                  <a:srgbClr val="FFFFFF"/>
                </a:solidFill>
                <a:latin typeface="Arial"/>
                <a:ea typeface="Arial"/>
                <a:cs typeface="Arial"/>
                <a:sym typeface="Arial"/>
              </a:defRPr>
            </a:pPr>
            <a:r>
              <a:t>Schlaepfer,  Lee, Bettencourt (2016) </a:t>
            </a:r>
          </a:p>
          <a:p>
            <a:pPr algn="l" defTabSz="642937">
              <a:defRPr b="1" sz="1800">
                <a:solidFill>
                  <a:srgbClr val="FFFFFF"/>
                </a:solidFill>
                <a:latin typeface="Arial"/>
                <a:ea typeface="Arial"/>
                <a:cs typeface="Arial"/>
                <a:sym typeface="Arial"/>
              </a:defRPr>
            </a:pPr>
            <a:r>
              <a:t>Urban Skylines: building heights and shapes as measures of city size</a:t>
            </a:r>
          </a:p>
        </p:txBody>
      </p:sp>
      <p:sp>
        <p:nvSpPr>
          <p:cNvPr id="292" name="data from LiDAR"/>
          <p:cNvSpPr txBox="1"/>
          <p:nvPr/>
        </p:nvSpPr>
        <p:spPr>
          <a:xfrm>
            <a:off x="18839024" y="12289606"/>
            <a:ext cx="3305735"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solidFill>
                  <a:srgbClr val="FFFFFF"/>
                </a:solidFill>
              </a:defRPr>
            </a:lvl1pPr>
          </a:lstStyle>
          <a:p>
            <a:pPr/>
            <a:r>
              <a:t>data from LiDAR</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94" name="Screen Shot 2019-12-16 at 12.08.29 AM.png" descr="Screen Shot 2019-12-16 at 12.08.29 AM.png"/>
          <p:cNvPicPr>
            <a:picLocks noChangeAspect="1"/>
          </p:cNvPicPr>
          <p:nvPr/>
        </p:nvPicPr>
        <p:blipFill>
          <a:blip r:embed="rId2">
            <a:extLst/>
          </a:blip>
          <a:stretch>
            <a:fillRect/>
          </a:stretch>
        </p:blipFill>
        <p:spPr>
          <a:xfrm>
            <a:off x="7387828" y="1187648"/>
            <a:ext cx="9608344" cy="11340704"/>
          </a:xfrm>
          <a:prstGeom prst="rect">
            <a:avLst/>
          </a:prstGeom>
          <a:ln w="12700">
            <a:miter lim="400000"/>
          </a:ln>
        </p:spPr>
      </p:pic>
      <p:sp>
        <p:nvSpPr>
          <p:cNvPr id="295" name="A."/>
          <p:cNvSpPr txBox="1"/>
          <p:nvPr/>
        </p:nvSpPr>
        <p:spPr>
          <a:xfrm>
            <a:off x="8775280" y="1026259"/>
            <a:ext cx="546940" cy="626388"/>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A.</a:t>
            </a:r>
          </a:p>
        </p:txBody>
      </p:sp>
      <p:sp>
        <p:nvSpPr>
          <p:cNvPr id="296" name="B."/>
          <p:cNvSpPr txBox="1"/>
          <p:nvPr/>
        </p:nvSpPr>
        <p:spPr>
          <a:xfrm>
            <a:off x="9378638" y="5616119"/>
            <a:ext cx="554661" cy="6263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B.</a:t>
            </a:r>
          </a:p>
        </p:txBody>
      </p:sp>
      <p:sp>
        <p:nvSpPr>
          <p:cNvPr id="297" name="C."/>
          <p:cNvSpPr txBox="1"/>
          <p:nvPr/>
        </p:nvSpPr>
        <p:spPr>
          <a:xfrm>
            <a:off x="13264464" y="5616119"/>
            <a:ext cx="569697" cy="6263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C.</a:t>
            </a:r>
          </a:p>
        </p:txBody>
      </p:sp>
      <p:sp>
        <p:nvSpPr>
          <p:cNvPr id="298" name="D."/>
          <p:cNvSpPr txBox="1"/>
          <p:nvPr/>
        </p:nvSpPr>
        <p:spPr>
          <a:xfrm>
            <a:off x="8853198" y="11045369"/>
            <a:ext cx="569698" cy="6263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D.</a:t>
            </a:r>
          </a:p>
        </p:txBody>
      </p:sp>
      <p:sp>
        <p:nvSpPr>
          <p:cNvPr id="299" name="E."/>
          <p:cNvSpPr txBox="1"/>
          <p:nvPr/>
        </p:nvSpPr>
        <p:spPr>
          <a:xfrm>
            <a:off x="13533393" y="11045369"/>
            <a:ext cx="531902" cy="626387"/>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b="1" sz="3200">
                <a:solidFill>
                  <a:srgbClr val="000000"/>
                </a:solidFill>
              </a:defRPr>
            </a:lvl1pPr>
          </a:lstStyle>
          <a:p>
            <a:pPr/>
            <a:r>
              <a:t>E.</a:t>
            </a:r>
          </a:p>
        </p:txBody>
      </p:sp>
      <p:sp>
        <p:nvSpPr>
          <p:cNvPr id="300" name="Rectangle"/>
          <p:cNvSpPr/>
          <p:nvPr/>
        </p:nvSpPr>
        <p:spPr>
          <a:xfrm>
            <a:off x="8757928" y="5209022"/>
            <a:ext cx="581645" cy="32738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1" name="Rectangle"/>
          <p:cNvSpPr/>
          <p:nvPr/>
        </p:nvSpPr>
        <p:spPr>
          <a:xfrm>
            <a:off x="12776287" y="5209022"/>
            <a:ext cx="581645" cy="327385"/>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2" name="Rectangle"/>
          <p:cNvSpPr/>
          <p:nvPr/>
        </p:nvSpPr>
        <p:spPr>
          <a:xfrm>
            <a:off x="12776287" y="8727320"/>
            <a:ext cx="581645" cy="32738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303" name="Rectangle"/>
          <p:cNvSpPr/>
          <p:nvPr/>
        </p:nvSpPr>
        <p:spPr>
          <a:xfrm>
            <a:off x="8757928" y="8727320"/>
            <a:ext cx="581645" cy="327384"/>
          </a:xfrm>
          <a:prstGeom prst="rect">
            <a:avLst/>
          </a:prstGeom>
          <a:solidFill>
            <a:srgbClr val="FFFFFF"/>
          </a:solidFill>
          <a:ln w="12700">
            <a:miter lim="400000"/>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5" name="Figure_3.22-2.jpg" descr="Figure_3.22-2.jpg"/>
          <p:cNvPicPr>
            <a:picLocks noChangeAspect="1"/>
          </p:cNvPicPr>
          <p:nvPr/>
        </p:nvPicPr>
        <p:blipFill>
          <a:blip r:embed="rId2">
            <a:extLst/>
          </a:blip>
          <a:srcRect l="118" t="0" r="118" b="0"/>
          <a:stretch>
            <a:fillRect/>
          </a:stretch>
        </p:blipFill>
        <p:spPr>
          <a:xfrm>
            <a:off x="825205" y="2356037"/>
            <a:ext cx="22733590" cy="9003926"/>
          </a:xfrm>
          <a:prstGeom prst="rect">
            <a:avLst/>
          </a:prstGeom>
          <a:ln w="12700">
            <a:miter lim="400000"/>
          </a:ln>
        </p:spPr>
      </p:pic>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0" name="Rectangle"/>
          <p:cNvSpPr/>
          <p:nvPr/>
        </p:nvSpPr>
        <p:spPr>
          <a:xfrm>
            <a:off x="10888265" y="7608093"/>
            <a:ext cx="285751" cy="464345"/>
          </a:xfrm>
          <a:prstGeom prst="rect">
            <a:avLst/>
          </a:prstGeom>
          <a:solidFill>
            <a:srgbClr val="FFFFFF"/>
          </a:solidFill>
          <a:ln w="12700">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211" name="Rectangle"/>
          <p:cNvSpPr/>
          <p:nvPr/>
        </p:nvSpPr>
        <p:spPr>
          <a:xfrm>
            <a:off x="14120812" y="7625953"/>
            <a:ext cx="1732360" cy="428626"/>
          </a:xfrm>
          <a:prstGeom prst="rect">
            <a:avLst/>
          </a:prstGeom>
          <a:solidFill>
            <a:srgbClr val="FFFFFF"/>
          </a:solidFill>
          <a:ln w="12700">
            <a:miter lim="400000"/>
          </a:ln>
        </p:spPr>
        <p:txBody>
          <a:bodyPr lIns="71437" tIns="71437" rIns="71437" bIns="71437" anchor="ctr"/>
          <a:lstStyle/>
          <a:p>
            <a:pPr defTabSz="821531">
              <a:defRPr sz="5000">
                <a:solidFill>
                  <a:srgbClr val="000000"/>
                </a:solidFill>
                <a:latin typeface="Helvetica Neue Light"/>
                <a:ea typeface="Helvetica Neue Light"/>
                <a:cs typeface="Helvetica Neue Light"/>
                <a:sym typeface="Helvetica Neue Light"/>
              </a:defRPr>
            </a:pPr>
          </a:p>
        </p:txBody>
      </p:sp>
      <p:sp>
        <p:nvSpPr>
          <p:cNvPr id="212" name="Many quantitative predictions + general consequences"/>
          <p:cNvSpPr txBox="1"/>
          <p:nvPr/>
        </p:nvSpPr>
        <p:spPr>
          <a:xfrm>
            <a:off x="5367769" y="641148"/>
            <a:ext cx="13648462" cy="775104"/>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4200">
                <a:solidFill>
                  <a:srgbClr val="000000"/>
                </a:solidFill>
                <a:latin typeface="Helvetica Neue Medium"/>
                <a:ea typeface="Helvetica Neue Medium"/>
                <a:cs typeface="Helvetica Neue Medium"/>
                <a:sym typeface="Helvetica Neue Medium"/>
              </a:defRPr>
            </a:lvl1pPr>
          </a:lstStyle>
          <a:p>
            <a:pPr/>
            <a:r>
              <a:t>Many quantitative predictions + general consequences</a:t>
            </a:r>
          </a:p>
        </p:txBody>
      </p:sp>
      <p:pic>
        <p:nvPicPr>
          <p:cNvPr id="213" name="Screen Shot 2020-10-22 at 1.17.31 PM.pdf" descr="Screen Shot 2020-10-22 at 1.17.31 PM.pdf"/>
          <p:cNvPicPr>
            <a:picLocks noChangeAspect="1"/>
          </p:cNvPicPr>
          <p:nvPr/>
        </p:nvPicPr>
        <p:blipFill>
          <a:blip r:embed="rId3">
            <a:extLst/>
          </a:blip>
          <a:stretch>
            <a:fillRect/>
          </a:stretch>
        </p:blipFill>
        <p:spPr>
          <a:xfrm>
            <a:off x="3401526" y="1362611"/>
            <a:ext cx="16466345" cy="9744326"/>
          </a:xfrm>
          <a:prstGeom prst="rect">
            <a:avLst/>
          </a:prstGeom>
          <a:ln w="12700">
            <a:miter lim="400000"/>
          </a:ln>
        </p:spPr>
      </p:pic>
      <p:sp>
        <p:nvSpPr>
          <p:cNvPr id="214" name="Rectangle"/>
          <p:cNvSpPr/>
          <p:nvPr/>
        </p:nvSpPr>
        <p:spPr>
          <a:xfrm>
            <a:off x="16792145" y="5399087"/>
            <a:ext cx="692013" cy="42862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5" name="Rectangle"/>
          <p:cNvSpPr/>
          <p:nvPr/>
        </p:nvSpPr>
        <p:spPr>
          <a:xfrm>
            <a:off x="16944475" y="8642627"/>
            <a:ext cx="285751" cy="428626"/>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216" name="Summary of Urban Scaling relations and exponent predictions for various important quantities. Note that agglomeration effects vanish when    because then people remain spatially separated social networks fail to emerge (we will look at internet quantitie"/>
          <p:cNvSpPr txBox="1"/>
          <p:nvPr/>
        </p:nvSpPr>
        <p:spPr>
          <a:xfrm>
            <a:off x="800458" y="11608594"/>
            <a:ext cx="21668481" cy="1981729"/>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lgn="l" defTabSz="457200">
              <a:defRPr sz="4000">
                <a:solidFill>
                  <a:srgbClr val="000000"/>
                </a:solidFill>
                <a:latin typeface="Calibri"/>
                <a:ea typeface="Calibri"/>
                <a:cs typeface="Calibri"/>
                <a:sym typeface="Calibri"/>
              </a:defRPr>
            </a:pPr>
            <a:r>
              <a:t>Summary of Urban Scaling relations and exponent predictions for various important quantities. Note that agglomeration effects vanish when  </a:t>
            </a:r>
            <a14:m>
              <m:oMath>
                <m:sSub>
                  <m:e>
                    <m:r>
                      <a:rPr xmlns:a="http://schemas.openxmlformats.org/drawingml/2006/main" sz="4300" i="1">
                        <a:solidFill>
                          <a:srgbClr val="000000"/>
                        </a:solidFill>
                        <a:latin typeface="Cambria Math" panose="02040503050406030204" pitchFamily="18" charset="0"/>
                      </a:rPr>
                      <m:t>H</m:t>
                    </m:r>
                  </m:e>
                  <m:sub>
                    <m:r>
                      <a:rPr xmlns:a="http://schemas.openxmlformats.org/drawingml/2006/main" sz="4300" i="1">
                        <a:solidFill>
                          <a:srgbClr val="000000"/>
                        </a:solidFill>
                        <a:latin typeface="Cambria Math" panose="02040503050406030204" pitchFamily="18" charset="0"/>
                      </a:rPr>
                      <m:t>m</m:t>
                    </m:r>
                  </m:sub>
                </m:sSub>
                <m:r>
                  <a:rPr xmlns:a="http://schemas.openxmlformats.org/drawingml/2006/main" sz="4300" i="1">
                    <a:solidFill>
                      <a:srgbClr val="000000"/>
                    </a:solidFill>
                    <a:latin typeface="Cambria Math" panose="02040503050406030204" pitchFamily="18" charset="0"/>
                  </a:rPr>
                  <m:t>→</m:t>
                </m:r>
                <m:r>
                  <a:rPr xmlns:a="http://schemas.openxmlformats.org/drawingml/2006/main" sz="4300" i="1">
                    <a:solidFill>
                      <a:srgbClr val="000000"/>
                    </a:solidFill>
                    <a:latin typeface="Cambria Math" panose="02040503050406030204" pitchFamily="18" charset="0"/>
                  </a:rPr>
                  <m:t>0</m:t>
                </m:r>
              </m:oMath>
            </a14:m>
            <a:r>
              <a:t> because then people remain spatially separated social networks fail to emerge (we will look at internet quantities later).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07" name="Screen Shot 2020-10-22 at 2.03.41 PM.pdf" descr="Screen Shot 2020-10-22 at 2.03.41 PM.pdf"/>
          <p:cNvPicPr>
            <a:picLocks noChangeAspect="1"/>
          </p:cNvPicPr>
          <p:nvPr/>
        </p:nvPicPr>
        <p:blipFill>
          <a:blip r:embed="rId2">
            <a:extLst/>
          </a:blip>
          <a:stretch>
            <a:fillRect/>
          </a:stretch>
        </p:blipFill>
        <p:spPr>
          <a:xfrm>
            <a:off x="1612204" y="3584552"/>
            <a:ext cx="20593452" cy="8294024"/>
          </a:xfrm>
          <a:prstGeom prst="rect">
            <a:avLst/>
          </a:prstGeom>
          <a:ln w="12700">
            <a:miter lim="400000"/>
          </a:ln>
        </p:spPr>
      </p:pic>
      <p:sp>
        <p:nvSpPr>
          <p:cNvPr id="308" name="Higher buildings lead to savings in energy use and mobility"/>
          <p:cNvSpPr txBox="1"/>
          <p:nvPr/>
        </p:nvSpPr>
        <p:spPr>
          <a:xfrm>
            <a:off x="3890619" y="1405147"/>
            <a:ext cx="16602762" cy="79585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600">
                <a:solidFill>
                  <a:srgbClr val="000000"/>
                </a:solidFill>
              </a:defRPr>
            </a:lvl1pPr>
          </a:lstStyle>
          <a:p>
            <a:pPr/>
            <a:r>
              <a:t>Higher buildings lead to savings in energy use and mobility </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Social Networks get denser"/>
          <p:cNvSpPr txBox="1"/>
          <p:nvPr>
            <p:ph type="body" sz="half" idx="1"/>
          </p:nvPr>
        </p:nvSpPr>
        <p:spPr>
          <a:prstGeom prst="rect">
            <a:avLst/>
          </a:prstGeom>
        </p:spPr>
        <p:txBody>
          <a:bodyPr/>
          <a:lstStyle/>
          <a:p>
            <a:pPr/>
            <a:r>
              <a:t>Social Networks get denser</a:t>
            </a:r>
          </a:p>
        </p:txBody>
      </p:sp>
      <p:sp>
        <p:nvSpPr>
          <p:cNvPr id="311" name="average connectivity per capita:"/>
          <p:cNvSpPr txBox="1"/>
          <p:nvPr/>
        </p:nvSpPr>
        <p:spPr>
          <a:xfrm>
            <a:off x="2250818" y="9074658"/>
            <a:ext cx="6752845"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average connectivity per capita: </a:t>
            </a:r>
          </a:p>
        </p:txBody>
      </p:sp>
      <p:sp>
        <p:nvSpPr>
          <p:cNvPr id="312" name="Equation"/>
          <p:cNvSpPr txBox="1"/>
          <p:nvPr/>
        </p:nvSpPr>
        <p:spPr>
          <a:xfrm>
            <a:off x="9637093" y="8847905"/>
            <a:ext cx="1718503" cy="75386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900" i="1">
                      <a:solidFill>
                        <a:srgbClr val="5E5E5E"/>
                      </a:solidFill>
                      <a:latin typeface="Cambria Math" panose="02040503050406030204" pitchFamily="18" charset="0"/>
                    </a:rPr>
                    <m:t>∼</m:t>
                  </m:r>
                  <m:sSup>
                    <m:e>
                      <m:r>
                        <a:rPr xmlns:a="http://schemas.openxmlformats.org/drawingml/2006/main" sz="6900" i="1">
                          <a:solidFill>
                            <a:srgbClr val="5E5E5E"/>
                          </a:solidFill>
                          <a:latin typeface="Cambria Math" panose="02040503050406030204" pitchFamily="18" charset="0"/>
                        </a:rPr>
                        <m:t>N</m:t>
                      </m:r>
                    </m:e>
                    <m:sup>
                      <m:r>
                        <a:rPr xmlns:a="http://schemas.openxmlformats.org/drawingml/2006/main" sz="6900" i="1">
                          <a:solidFill>
                            <a:srgbClr val="5E5E5E"/>
                          </a:solidFill>
                          <a:latin typeface="Cambria Math" panose="02040503050406030204" pitchFamily="18" charset="0"/>
                        </a:rPr>
                        <m:t>δ</m:t>
                      </m:r>
                    </m:sup>
                  </m:sSup>
                </m:oMath>
              </m:oMathPara>
            </a14:m>
            <a:endParaRPr sz="6900">
              <a:solidFill>
                <a:srgbClr val="5E5E5E"/>
              </a:solidFill>
            </a:endParaRP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14" name="info_graphics_08.jpg" descr="info_graphics_08.jpg"/>
          <p:cNvPicPr>
            <a:picLocks noChangeAspect="1"/>
          </p:cNvPicPr>
          <p:nvPr/>
        </p:nvPicPr>
        <p:blipFill>
          <a:blip r:embed="rId3">
            <a:extLst/>
          </a:blip>
          <a:srcRect l="0" t="4225" r="0" b="4225"/>
          <a:stretch>
            <a:fillRect/>
          </a:stretch>
        </p:blipFill>
        <p:spPr>
          <a:xfrm>
            <a:off x="1518692" y="139283"/>
            <a:ext cx="12081269" cy="15633109"/>
          </a:xfrm>
          <a:prstGeom prst="rect">
            <a:avLst/>
          </a:prstGeom>
          <a:ln w="12700">
            <a:miter lim="400000"/>
          </a:ln>
        </p:spPr>
      </p:pic>
      <p:sp>
        <p:nvSpPr>
          <p:cNvPr id="315" name="Schläpfer et al, 2014"/>
          <p:cNvSpPr txBox="1"/>
          <p:nvPr/>
        </p:nvSpPr>
        <p:spPr>
          <a:xfrm>
            <a:off x="17109433" y="13100668"/>
            <a:ext cx="4255927" cy="651051"/>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algn="l" defTabSz="821531">
              <a:defRPr sz="3400">
                <a:solidFill>
                  <a:srgbClr val="FFFFFF"/>
                </a:solidFill>
                <a:latin typeface="Helvetica Neue Light"/>
                <a:ea typeface="Helvetica Neue Light"/>
                <a:cs typeface="Helvetica Neue Light"/>
                <a:sym typeface="Helvetica Neue Light"/>
              </a:defRPr>
            </a:lvl1pPr>
          </a:lstStyle>
          <a:p>
            <a:pPr/>
            <a:r>
              <a:t>Schläpfer et al, 2014</a:t>
            </a:r>
          </a:p>
        </p:txBody>
      </p:sp>
      <p:sp>
        <p:nvSpPr>
          <p:cNvPr id="316" name="𝛽 = 1.12-1.19"/>
          <p:cNvSpPr txBox="1"/>
          <p:nvPr/>
        </p:nvSpPr>
        <p:spPr>
          <a:xfrm>
            <a:off x="14419010" y="3213496"/>
            <a:ext cx="5227926" cy="14478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6600">
                <a:solidFill>
                  <a:srgbClr val="FF4013"/>
                </a:solidFill>
                <a:latin typeface="Helvetica Neue Light"/>
                <a:ea typeface="Helvetica Neue Light"/>
                <a:cs typeface="Helvetica Neue Light"/>
                <a:sym typeface="Helvetica Neue Light"/>
              </a:defRPr>
            </a:lvl1pPr>
          </a:lstStyle>
          <a:p>
            <a:pPr/>
            <a:r>
              <a:t>𝛽 = 1.12-1.19</a:t>
            </a:r>
          </a:p>
        </p:txBody>
      </p:sp>
      <p:sp>
        <p:nvSpPr>
          <p:cNvPr id="317" name="in agreement with theory."/>
          <p:cNvSpPr txBox="1"/>
          <p:nvPr/>
        </p:nvSpPr>
        <p:spPr>
          <a:xfrm>
            <a:off x="14111653" y="5157787"/>
            <a:ext cx="7092796" cy="914401"/>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lvl1pPr defTabSz="821531">
              <a:defRPr sz="5000">
                <a:solidFill>
                  <a:srgbClr val="000000"/>
                </a:solidFill>
                <a:latin typeface="Helvetica Neue Light"/>
                <a:ea typeface="Helvetica Neue Light"/>
                <a:cs typeface="Helvetica Neue Light"/>
                <a:sym typeface="Helvetica Neue Light"/>
              </a:defRPr>
            </a:lvl1pPr>
          </a:lstStyle>
          <a:p>
            <a:pPr/>
            <a:r>
              <a:t>in agreement with theory.</a:t>
            </a:r>
          </a:p>
        </p:txBody>
      </p:sp>
      <p:sp>
        <p:nvSpPr>
          <p:cNvPr id="318" name="Urban cellphone networks"/>
          <p:cNvSpPr txBox="1"/>
          <p:nvPr/>
        </p:nvSpPr>
        <p:spPr>
          <a:xfrm>
            <a:off x="13601200" y="1067196"/>
            <a:ext cx="7608095" cy="18796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lvl1pPr defTabSz="821531">
              <a:defRPr sz="5600">
                <a:solidFill>
                  <a:srgbClr val="000000"/>
                </a:solidFill>
                <a:latin typeface="Helvetica Neue Light"/>
                <a:ea typeface="Helvetica Neue Light"/>
                <a:cs typeface="Helvetica Neue Light"/>
                <a:sym typeface="Helvetica Neue Light"/>
              </a:defRPr>
            </a:lvl1pPr>
          </a:lstStyle>
          <a:p>
            <a:pPr/>
            <a:r>
              <a:t>Urban cellphone networks</a:t>
            </a:r>
          </a:p>
        </p:txBody>
      </p:sp>
      <p:sp>
        <p:nvSpPr>
          <p:cNvPr id="319" name="Network clustering…"/>
          <p:cNvSpPr txBox="1"/>
          <p:nvPr/>
        </p:nvSpPr>
        <p:spPr>
          <a:xfrm>
            <a:off x="14098375" y="6822281"/>
            <a:ext cx="5616381" cy="1768079"/>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b">
            <a:spAutoFit/>
          </a:bodyPr>
          <a:lstStyle/>
          <a:p>
            <a:pPr algn="l" defTabSz="821531">
              <a:defRPr sz="5200">
                <a:solidFill>
                  <a:srgbClr val="000000"/>
                </a:solidFill>
                <a:latin typeface="Helvetica Neue Light"/>
                <a:ea typeface="Helvetica Neue Light"/>
                <a:cs typeface="Helvetica Neue Light"/>
                <a:sym typeface="Helvetica Neue Light"/>
              </a:defRPr>
            </a:pPr>
            <a:r>
              <a:t>Network clustering</a:t>
            </a:r>
          </a:p>
          <a:p>
            <a:pPr algn="l" defTabSz="821531">
              <a:defRPr sz="5200">
                <a:solidFill>
                  <a:srgbClr val="000000"/>
                </a:solidFill>
                <a:latin typeface="Helvetica Neue Light"/>
                <a:ea typeface="Helvetica Neue Light"/>
                <a:cs typeface="Helvetica Neue Light"/>
                <a:sym typeface="Helvetica Neue Light"/>
              </a:defRPr>
            </a:pPr>
            <a:r>
              <a:t>is preserved: </a:t>
            </a:r>
          </a:p>
        </p:txBody>
      </p:sp>
      <p:sp>
        <p:nvSpPr>
          <p:cNvPr id="320" name="same sense of…"/>
          <p:cNvSpPr txBox="1"/>
          <p:nvPr/>
        </p:nvSpPr>
        <p:spPr>
          <a:xfrm>
            <a:off x="14104035" y="8857059"/>
            <a:ext cx="8483204" cy="2590801"/>
          </a:xfrm>
          <a:prstGeom prst="rect">
            <a:avLst/>
          </a:prstGeom>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821531">
              <a:defRPr sz="5200">
                <a:solidFill>
                  <a:srgbClr val="FF2600"/>
                </a:solidFill>
                <a:latin typeface="Helvetica Neue Light"/>
                <a:ea typeface="Helvetica Neue Light"/>
                <a:cs typeface="Helvetica Neue Light"/>
                <a:sym typeface="Helvetica Neue Light"/>
              </a:defRPr>
            </a:pPr>
            <a:r>
              <a:t>same sense of </a:t>
            </a:r>
          </a:p>
          <a:p>
            <a:pPr algn="l" defTabSz="821531">
              <a:defRPr sz="5200">
                <a:solidFill>
                  <a:srgbClr val="FF2600"/>
                </a:solidFill>
                <a:latin typeface="Helvetica Neue Light"/>
                <a:ea typeface="Helvetica Neue Light"/>
                <a:cs typeface="Helvetica Neue Light"/>
                <a:sym typeface="Helvetica Neue Light"/>
              </a:defRPr>
            </a:pPr>
            <a:r>
              <a:t>community </a:t>
            </a:r>
          </a:p>
          <a:p>
            <a:pPr algn="l" defTabSz="821531">
              <a:defRPr sz="5200">
                <a:solidFill>
                  <a:srgbClr val="FF2600"/>
                </a:solidFill>
                <a:latin typeface="Helvetica Neue Light"/>
                <a:ea typeface="Helvetica Neue Light"/>
                <a:cs typeface="Helvetica Neue Light"/>
                <a:sym typeface="Helvetica Neue Light"/>
              </a:defRPr>
            </a:pPr>
            <a:r>
              <a:t>in town and country!</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24" name="Figure_3.15.pdf" descr="Figure_3.15.pdf"/>
          <p:cNvPicPr>
            <a:picLocks noChangeAspect="1"/>
          </p:cNvPicPr>
          <p:nvPr/>
        </p:nvPicPr>
        <p:blipFill>
          <a:blip r:embed="rId3">
            <a:extLst/>
          </a:blip>
          <a:stretch>
            <a:fillRect/>
          </a:stretch>
        </p:blipFill>
        <p:spPr>
          <a:xfrm>
            <a:off x="3050448" y="787624"/>
            <a:ext cx="17104422" cy="12828317"/>
          </a:xfrm>
          <a:prstGeom prst="rect">
            <a:avLst/>
          </a:prstGeom>
          <a:ln w="12700">
            <a:miter lim="400000"/>
          </a:ln>
        </p:spPr>
      </p:pic>
      <p:sp>
        <p:nvSpPr>
          <p:cNvPr id="325" name="From cellphones”  distribution of degree is very wide (lognormal)"/>
          <p:cNvSpPr txBox="1"/>
          <p:nvPr/>
        </p:nvSpPr>
        <p:spPr>
          <a:xfrm>
            <a:off x="5443010" y="-9833"/>
            <a:ext cx="14332879" cy="67193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900"/>
            </a:lvl1pPr>
          </a:lstStyle>
          <a:p>
            <a:pPr/>
            <a:r>
              <a:t>From cellphones”  distribution of degree is very wide (lognormal)</a:t>
            </a:r>
          </a:p>
        </p:txBody>
      </p:sp>
      <p:sp>
        <p:nvSpPr>
          <p:cNvPr id="326" name="500 connections"/>
          <p:cNvSpPr txBox="1"/>
          <p:nvPr/>
        </p:nvSpPr>
        <p:spPr>
          <a:xfrm>
            <a:off x="7371294" y="2305480"/>
            <a:ext cx="237286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500 connections</a:t>
            </a:r>
          </a:p>
        </p:txBody>
      </p:sp>
      <p:sp>
        <p:nvSpPr>
          <p:cNvPr id="327" name="10 connections"/>
          <p:cNvSpPr txBox="1"/>
          <p:nvPr/>
        </p:nvSpPr>
        <p:spPr>
          <a:xfrm>
            <a:off x="2573626" y="95450"/>
            <a:ext cx="220340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2419"/>
                    <a:satOff val="-9513"/>
                    <a:lumOff val="-16343"/>
                  </a:schemeClr>
                </a:solidFill>
              </a:defRPr>
            </a:lvl1pPr>
          </a:lstStyle>
          <a:p>
            <a:pPr/>
            <a:r>
              <a:t>10 connections</a:t>
            </a:r>
          </a:p>
        </p:txBody>
      </p:sp>
      <p:sp>
        <p:nvSpPr>
          <p:cNvPr id="328" name="Line"/>
          <p:cNvSpPr/>
          <p:nvPr/>
        </p:nvSpPr>
        <p:spPr>
          <a:xfrm>
            <a:off x="4898708" y="580250"/>
            <a:ext cx="1666540" cy="657905"/>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
        <p:nvSpPr>
          <p:cNvPr id="329" name="Line"/>
          <p:cNvSpPr/>
          <p:nvPr/>
        </p:nvSpPr>
        <p:spPr>
          <a:xfrm>
            <a:off x="8537200" y="2794501"/>
            <a:ext cx="379083" cy="1245999"/>
          </a:xfrm>
          <a:prstGeom prst="line">
            <a:avLst/>
          </a:prstGeom>
          <a:ln w="50800">
            <a:solidFill>
              <a:schemeClr val="accent5">
                <a:hueOff val="-82419"/>
                <a:satOff val="-9513"/>
                <a:lumOff val="-16343"/>
              </a:schemeClr>
            </a:solidFill>
            <a:miter lim="400000"/>
            <a:tailEnd type="triangle"/>
          </a:ln>
        </p:spPr>
        <p:txBody>
          <a:bodyPr lIns="50800" tIns="50800" rIns="50800" bIns="50800" anchor="ctr"/>
          <a:lstStyle/>
          <a:p>
            <a:pP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33" name="Figure_3.16.pdf" descr="Figure_3.16.pdf"/>
          <p:cNvPicPr>
            <a:picLocks noChangeAspect="1"/>
          </p:cNvPicPr>
          <p:nvPr/>
        </p:nvPicPr>
        <p:blipFill>
          <a:blip r:embed="rId3">
            <a:extLst/>
          </a:blip>
          <a:stretch>
            <a:fillRect/>
          </a:stretch>
        </p:blipFill>
        <p:spPr>
          <a:xfrm>
            <a:off x="2393259" y="564760"/>
            <a:ext cx="16781973" cy="12586480"/>
          </a:xfrm>
          <a:prstGeom prst="rect">
            <a:avLst/>
          </a:prstGeom>
          <a:ln w="12700">
            <a:miter lim="400000"/>
          </a:ln>
        </p:spPr>
      </p:pic>
      <p:sp>
        <p:nvSpPr>
          <p:cNvPr id="334" name="How many of your friends are mutual friends ?…"/>
          <p:cNvSpPr txBox="1"/>
          <p:nvPr/>
        </p:nvSpPr>
        <p:spPr>
          <a:xfrm>
            <a:off x="4174011" y="1241577"/>
            <a:ext cx="8767434" cy="13122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100"/>
            </a:pPr>
            <a:r>
              <a:t>How many of your friends are mutual friends ?</a:t>
            </a:r>
          </a:p>
          <a:p>
            <a:pPr/>
          </a:p>
          <a:p>
            <a:pPr/>
            <a:r>
              <a:t>clustering coefficient</a:t>
            </a:r>
          </a:p>
        </p:txBody>
      </p:sp>
      <p:sp>
        <p:nvSpPr>
          <p:cNvPr id="335" name="Contagion Dynamics…"/>
          <p:cNvSpPr txBox="1"/>
          <p:nvPr/>
        </p:nvSpPr>
        <p:spPr>
          <a:xfrm>
            <a:off x="19223559" y="997384"/>
            <a:ext cx="4501135" cy="28319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Contagion Dynamics </a:t>
            </a:r>
          </a:p>
          <a:p>
            <a:pPr>
              <a:defRPr sz="3600"/>
            </a:pPr>
          </a:p>
          <a:p>
            <a:pPr>
              <a:defRPr sz="3600"/>
            </a:pPr>
            <a:r>
              <a:t>scales </a:t>
            </a:r>
            <a:r>
              <a:rPr b="1"/>
              <a:t>superlinearly </a:t>
            </a:r>
            <a:endParaRPr b="1"/>
          </a:p>
          <a:p>
            <a:pPr>
              <a:defRPr sz="3600"/>
            </a:pPr>
          </a:p>
          <a:p>
            <a:pPr>
              <a:defRPr sz="3600"/>
            </a:pPr>
            <a:r>
              <a:t>with population size </a:t>
            </a:r>
          </a:p>
        </p:txBody>
      </p:sp>
      <p:sp>
        <p:nvSpPr>
          <p:cNvPr id="336" name="https://royalsocietypublishing.org/doi/full/10.1098/rsif.2013.0789"/>
          <p:cNvSpPr txBox="1"/>
          <p:nvPr/>
        </p:nvSpPr>
        <p:spPr>
          <a:xfrm>
            <a:off x="15450290" y="13212516"/>
            <a:ext cx="8912962"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https://royalsocietypublishing.org/doi/full/10.1098/rsif.2013.0789</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0" name="Contagious Diseases and Information spread faster in larger cities"/>
          <p:cNvSpPr txBox="1"/>
          <p:nvPr>
            <p:ph type="body" sz="half" idx="1"/>
          </p:nvPr>
        </p:nvSpPr>
        <p:spPr>
          <a:prstGeom prst="rect">
            <a:avLst/>
          </a:prstGeom>
        </p:spPr>
        <p:txBody>
          <a:bodyPr/>
          <a:lstStyle>
            <a:lvl1pPr defTabSz="2170121">
              <a:defRPr spc="-206" sz="10324"/>
            </a:lvl1pPr>
          </a:lstStyle>
          <a:p>
            <a:pPr/>
            <a:r>
              <a:t>Contagious Diseases and Information spread faster in larger cities</a:t>
            </a:r>
          </a:p>
        </p:txBody>
      </p:sp>
      <p:sp>
        <p:nvSpPr>
          <p:cNvPr id="341" name="average connectivity per capita:"/>
          <p:cNvSpPr txBox="1"/>
          <p:nvPr/>
        </p:nvSpPr>
        <p:spPr>
          <a:xfrm>
            <a:off x="2250818" y="9074658"/>
            <a:ext cx="6752845"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average connectivity per capita: </a:t>
            </a:r>
          </a:p>
        </p:txBody>
      </p:sp>
      <p:sp>
        <p:nvSpPr>
          <p:cNvPr id="342" name="Equation"/>
          <p:cNvSpPr txBox="1"/>
          <p:nvPr/>
        </p:nvSpPr>
        <p:spPr>
          <a:xfrm>
            <a:off x="9637093" y="8847905"/>
            <a:ext cx="3601464" cy="89582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900" i="1">
                      <a:solidFill>
                        <a:srgbClr val="5E5E5E"/>
                      </a:solidFill>
                      <a:latin typeface="Cambria Math" panose="02040503050406030204" pitchFamily="18" charset="0"/>
                    </a:rPr>
                    <m:t>k</m:t>
                  </m:r>
                  <m:r>
                    <a:rPr xmlns:a="http://schemas.openxmlformats.org/drawingml/2006/main" sz="6900" i="1">
                      <a:solidFill>
                        <a:srgbClr val="5E5E5E"/>
                      </a:solidFill>
                      <a:latin typeface="Cambria Math" panose="02040503050406030204" pitchFamily="18" charset="0"/>
                    </a:rPr>
                    <m:t>(</m:t>
                  </m:r>
                  <m:r>
                    <a:rPr xmlns:a="http://schemas.openxmlformats.org/drawingml/2006/main" sz="6900" i="1">
                      <a:solidFill>
                        <a:srgbClr val="5E5E5E"/>
                      </a:solidFill>
                      <a:latin typeface="Cambria Math" panose="02040503050406030204" pitchFamily="18" charset="0"/>
                    </a:rPr>
                    <m:t>N</m:t>
                  </m:r>
                  <m:r>
                    <a:rPr xmlns:a="http://schemas.openxmlformats.org/drawingml/2006/main" sz="6900" i="1">
                      <a:solidFill>
                        <a:srgbClr val="5E5E5E"/>
                      </a:solidFill>
                      <a:latin typeface="Cambria Math" panose="02040503050406030204" pitchFamily="18" charset="0"/>
                    </a:rPr>
                    <m:t>)</m:t>
                  </m:r>
                  <m:r>
                    <a:rPr xmlns:a="http://schemas.openxmlformats.org/drawingml/2006/main" sz="6900" i="1">
                      <a:solidFill>
                        <a:srgbClr val="5E5E5E"/>
                      </a:solidFill>
                      <a:latin typeface="Cambria Math" panose="02040503050406030204" pitchFamily="18" charset="0"/>
                    </a:rPr>
                    <m:t>∼</m:t>
                  </m:r>
                  <m:sSup>
                    <m:e>
                      <m:r>
                        <a:rPr xmlns:a="http://schemas.openxmlformats.org/drawingml/2006/main" sz="6900" i="1">
                          <a:solidFill>
                            <a:srgbClr val="5E5E5E"/>
                          </a:solidFill>
                          <a:latin typeface="Cambria Math" panose="02040503050406030204" pitchFamily="18" charset="0"/>
                        </a:rPr>
                        <m:t>N</m:t>
                      </m:r>
                    </m:e>
                    <m:sup>
                      <m:r>
                        <a:rPr xmlns:a="http://schemas.openxmlformats.org/drawingml/2006/main" sz="6900" i="1">
                          <a:solidFill>
                            <a:srgbClr val="5E5E5E"/>
                          </a:solidFill>
                          <a:latin typeface="Cambria Math" panose="02040503050406030204" pitchFamily="18" charset="0"/>
                        </a:rPr>
                        <m:t>δ</m:t>
                      </m:r>
                    </m:sup>
                  </m:sSup>
                </m:oMath>
              </m:oMathPara>
            </a14:m>
            <a:endParaRPr sz="6900">
              <a:solidFill>
                <a:srgbClr val="5E5E5E"/>
              </a:solidFill>
            </a:endParaRP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44" name="Screen Shot 2020-10-22 at 2.08.57 PM.pdf" descr="Screen Shot 2020-10-22 at 2.08.57 PM.pdf"/>
          <p:cNvPicPr>
            <a:picLocks noChangeAspect="1"/>
          </p:cNvPicPr>
          <p:nvPr/>
        </p:nvPicPr>
        <p:blipFill>
          <a:blip r:embed="rId2">
            <a:extLst/>
          </a:blip>
          <a:stretch>
            <a:fillRect/>
          </a:stretch>
        </p:blipFill>
        <p:spPr>
          <a:xfrm>
            <a:off x="1291018" y="3368088"/>
            <a:ext cx="8686801" cy="8877301"/>
          </a:xfrm>
          <a:prstGeom prst="rect">
            <a:avLst/>
          </a:prstGeom>
          <a:ln w="12700">
            <a:miter lim="400000"/>
          </a:ln>
        </p:spPr>
      </p:pic>
      <p:sp>
        <p:nvSpPr>
          <p:cNvPr id="345" name="Contagious Processes on Networks"/>
          <p:cNvSpPr txBox="1"/>
          <p:nvPr/>
        </p:nvSpPr>
        <p:spPr>
          <a:xfrm>
            <a:off x="1355118" y="1176767"/>
            <a:ext cx="9665870" cy="77119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4400"/>
            </a:lvl1pPr>
          </a:lstStyle>
          <a:p>
            <a:pPr/>
            <a:r>
              <a:t>Contagious Processes on Networks</a:t>
            </a:r>
          </a:p>
        </p:txBody>
      </p:sp>
      <p:pic>
        <p:nvPicPr>
          <p:cNvPr id="346" name="Screen Shot 2020-10-22 at 2.11.19 PM.pdf" descr="Screen Shot 2020-10-22 at 2.11.19 PM.pdf"/>
          <p:cNvPicPr>
            <a:picLocks noChangeAspect="1"/>
          </p:cNvPicPr>
          <p:nvPr/>
        </p:nvPicPr>
        <p:blipFill>
          <a:blip r:embed="rId3">
            <a:extLst/>
          </a:blip>
          <a:stretch>
            <a:fillRect/>
          </a:stretch>
        </p:blipFill>
        <p:spPr>
          <a:xfrm>
            <a:off x="17562326" y="11192374"/>
            <a:ext cx="5163372" cy="1489435"/>
          </a:xfrm>
          <a:prstGeom prst="rect">
            <a:avLst/>
          </a:prstGeom>
          <a:ln w="12700">
            <a:miter lim="400000"/>
          </a:ln>
        </p:spPr>
      </p:pic>
      <p:pic>
        <p:nvPicPr>
          <p:cNvPr id="347" name="R_COVID.jpg" descr="R_COVID.jpg"/>
          <p:cNvPicPr>
            <a:picLocks noChangeAspect="1"/>
          </p:cNvPicPr>
          <p:nvPr/>
        </p:nvPicPr>
        <p:blipFill>
          <a:blip r:embed="rId4">
            <a:extLst/>
          </a:blip>
          <a:stretch>
            <a:fillRect/>
          </a:stretch>
        </p:blipFill>
        <p:spPr>
          <a:xfrm>
            <a:off x="9695987" y="4165703"/>
            <a:ext cx="13777268" cy="6708086"/>
          </a:xfrm>
          <a:prstGeom prst="rect">
            <a:avLst/>
          </a:prstGeom>
          <a:ln w="12700">
            <a:miter lim="400000"/>
          </a:ln>
        </p:spPr>
      </p:pic>
      <p:pic>
        <p:nvPicPr>
          <p:cNvPr id="348" name="Screen Shot 2020-10-22 at 2.10.44 PM.pdf" descr="Screen Shot 2020-10-22 at 2.10.44 PM.pdf"/>
          <p:cNvPicPr>
            <a:picLocks noChangeAspect="1"/>
          </p:cNvPicPr>
          <p:nvPr/>
        </p:nvPicPr>
        <p:blipFill>
          <a:blip r:embed="rId5">
            <a:extLst/>
          </a:blip>
          <a:stretch>
            <a:fillRect/>
          </a:stretch>
        </p:blipFill>
        <p:spPr>
          <a:xfrm>
            <a:off x="2065944" y="12618522"/>
            <a:ext cx="6223001" cy="1092201"/>
          </a:xfrm>
          <a:prstGeom prst="rect">
            <a:avLst/>
          </a:prstGeom>
          <a:ln w="12700">
            <a:miter lim="400000"/>
          </a:ln>
        </p:spPr>
      </p:pic>
      <p:pic>
        <p:nvPicPr>
          <p:cNvPr id="349" name="Screen Shot 2020-10-22 at 2.10.36 PM.pdf" descr="Screen Shot 2020-10-22 at 2.10.36 PM.pdf"/>
          <p:cNvPicPr>
            <a:picLocks noChangeAspect="1"/>
          </p:cNvPicPr>
          <p:nvPr/>
        </p:nvPicPr>
        <p:blipFill>
          <a:blip r:embed="rId6">
            <a:extLst/>
          </a:blip>
          <a:stretch>
            <a:fillRect/>
          </a:stretch>
        </p:blipFill>
        <p:spPr>
          <a:xfrm>
            <a:off x="1906968" y="11700223"/>
            <a:ext cx="7454901" cy="1003301"/>
          </a:xfrm>
          <a:prstGeom prst="rect">
            <a:avLst/>
          </a:prstGeom>
          <a:ln w="12700">
            <a:miter lim="400000"/>
          </a:ln>
        </p:spPr>
      </p:pic>
      <p:pic>
        <p:nvPicPr>
          <p:cNvPr id="350" name="Screen Shot 2020-10-22 at 2.10.27 PM.pdf" descr="Screen Shot 2020-10-22 at 2.10.27 PM.pdf"/>
          <p:cNvPicPr>
            <a:picLocks noChangeAspect="1"/>
          </p:cNvPicPr>
          <p:nvPr/>
        </p:nvPicPr>
        <p:blipFill>
          <a:blip r:embed="rId7">
            <a:extLst/>
          </a:blip>
          <a:stretch>
            <a:fillRect/>
          </a:stretch>
        </p:blipFill>
        <p:spPr>
          <a:xfrm>
            <a:off x="2452448" y="10097106"/>
            <a:ext cx="6363941" cy="1705953"/>
          </a:xfrm>
          <a:prstGeom prst="rect">
            <a:avLst/>
          </a:prstGeom>
          <a:ln w="12700">
            <a:miter lim="400000"/>
          </a:ln>
        </p:spPr>
      </p:pic>
      <p:sp>
        <p:nvSpPr>
          <p:cNvPr id="351" name="Reproductive number:"/>
          <p:cNvSpPr txBox="1"/>
          <p:nvPr/>
        </p:nvSpPr>
        <p:spPr>
          <a:xfrm>
            <a:off x="165692" y="9791559"/>
            <a:ext cx="3778150"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Reproductive number:</a:t>
            </a:r>
          </a:p>
        </p:txBody>
      </p:sp>
      <p:sp>
        <p:nvSpPr>
          <p:cNvPr id="352" name="For COVID-19:"/>
          <p:cNvSpPr txBox="1"/>
          <p:nvPr/>
        </p:nvSpPr>
        <p:spPr>
          <a:xfrm>
            <a:off x="9764862" y="3249635"/>
            <a:ext cx="2832305"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For COVID-19:</a:t>
            </a:r>
          </a:p>
        </p:txBody>
      </p:sp>
      <p:sp>
        <p:nvSpPr>
          <p:cNvPr id="353" name="Equation"/>
          <p:cNvSpPr txBox="1"/>
          <p:nvPr/>
        </p:nvSpPr>
        <p:spPr>
          <a:xfrm>
            <a:off x="18278237" y="12886983"/>
            <a:ext cx="3229001" cy="55527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4600" i="1">
                          <a:solidFill>
                            <a:srgbClr val="5E5E5E"/>
                          </a:solidFill>
                          <a:latin typeface="Cambria Math" panose="02040503050406030204" pitchFamily="18" charset="0"/>
                        </a:rPr>
                        <m:t>P</m:t>
                      </m:r>
                    </m:e>
                    <m:sub>
                      <m:r>
                        <a:rPr xmlns:a="http://schemas.openxmlformats.org/drawingml/2006/main" sz="4600" i="1">
                          <a:solidFill>
                            <a:srgbClr val="5E5E5E"/>
                          </a:solidFill>
                          <a:latin typeface="Cambria Math" panose="02040503050406030204" pitchFamily="18" charset="0"/>
                        </a:rPr>
                        <m:t>v</m:t>
                      </m:r>
                    </m:sub>
                  </m:sSub>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1</m:t>
                  </m:r>
                  <m:r>
                    <a:rPr xmlns:a="http://schemas.openxmlformats.org/drawingml/2006/main" sz="4600" i="1">
                      <a:solidFill>
                        <a:srgbClr val="5E5E5E"/>
                      </a:solidFill>
                      <a:latin typeface="Cambria Math" panose="02040503050406030204" pitchFamily="18" charset="0"/>
                    </a:rPr>
                    <m:t>-</m:t>
                  </m:r>
                  <m:r>
                    <a:rPr xmlns:a="http://schemas.openxmlformats.org/drawingml/2006/main" sz="4600" i="1">
                      <a:solidFill>
                        <a:srgbClr val="5E5E5E"/>
                      </a:solidFill>
                      <a:latin typeface="Cambria Math" panose="02040503050406030204" pitchFamily="18" charset="0"/>
                    </a:rPr>
                    <m:t>1</m:t>
                  </m:r>
                  <m:r>
                    <a:rPr xmlns:a="http://schemas.openxmlformats.org/drawingml/2006/main" sz="4600" i="1">
                      <a:solidFill>
                        <a:srgbClr val="5E5E5E"/>
                      </a:solidFill>
                      <a:latin typeface="Cambria Math" panose="02040503050406030204" pitchFamily="18" charset="0"/>
                    </a:rPr>
                    <m:t>/</m:t>
                  </m:r>
                  <m:r>
                    <m:rPr>
                      <m:scr m:val="script"/>
                    </m:rPr>
                    <a:rPr xmlns:a="http://schemas.openxmlformats.org/drawingml/2006/main" sz="4600" i="1">
                      <a:solidFill>
                        <a:srgbClr val="5E5E5E"/>
                      </a:solidFill>
                      <a:latin typeface="Cambria Math" panose="02040503050406030204" pitchFamily="18" charset="0"/>
                    </a:rPr>
                    <m:t>R</m:t>
                  </m:r>
                </m:oMath>
              </m:oMathPara>
            </a14:m>
            <a:endParaRPr sz="4600">
              <a:solidFill>
                <a:srgbClr val="5E5E5E"/>
              </a:solidFill>
            </a:endParaRPr>
          </a:p>
        </p:txBody>
      </p:sp>
      <p:sp>
        <p:nvSpPr>
          <p:cNvPr id="354" name="size of the outbreak"/>
          <p:cNvSpPr txBox="1"/>
          <p:nvPr/>
        </p:nvSpPr>
        <p:spPr>
          <a:xfrm>
            <a:off x="14746724" y="11863951"/>
            <a:ext cx="3242514"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size of the outbreak</a:t>
            </a:r>
          </a:p>
        </p:txBody>
      </p:sp>
      <p:sp>
        <p:nvSpPr>
          <p:cNvPr id="355" name="vaccination rate:"/>
          <p:cNvSpPr txBox="1"/>
          <p:nvPr/>
        </p:nvSpPr>
        <p:spPr>
          <a:xfrm>
            <a:off x="14953461" y="12896727"/>
            <a:ext cx="2829040"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vaccination rate:</a:t>
            </a:r>
          </a:p>
        </p:txBody>
      </p:sp>
      <p:sp>
        <p:nvSpPr>
          <p:cNvPr id="356" name="https://www.nature.com/articles/s42949-021-00030-0"/>
          <p:cNvSpPr txBox="1"/>
          <p:nvPr/>
        </p:nvSpPr>
        <p:spPr>
          <a:xfrm>
            <a:off x="16737650" y="267341"/>
            <a:ext cx="7459371"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https://www.nature.com/articles/s42949-021-00030-0</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58" name="paper_depression.jpg" descr="paper_depression.jpg"/>
          <p:cNvPicPr>
            <a:picLocks noChangeAspect="1"/>
          </p:cNvPicPr>
          <p:nvPr/>
        </p:nvPicPr>
        <p:blipFill>
          <a:blip r:embed="rId3">
            <a:extLst/>
          </a:blip>
          <a:stretch>
            <a:fillRect/>
          </a:stretch>
        </p:blipFill>
        <p:spPr>
          <a:xfrm>
            <a:off x="-654964" y="19189"/>
            <a:ext cx="17251721" cy="12260199"/>
          </a:xfrm>
          <a:prstGeom prst="rect">
            <a:avLst/>
          </a:prstGeom>
          <a:ln w="12700">
            <a:miter lim="400000"/>
          </a:ln>
        </p:spPr>
      </p:pic>
      <p:sp>
        <p:nvSpPr>
          <p:cNvPr id="359" name="Square"/>
          <p:cNvSpPr/>
          <p:nvPr/>
        </p:nvSpPr>
        <p:spPr>
          <a:xfrm>
            <a:off x="19214267" y="-396470"/>
            <a:ext cx="1270001"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60" name="Rectangle"/>
          <p:cNvSpPr/>
          <p:nvPr/>
        </p:nvSpPr>
        <p:spPr>
          <a:xfrm>
            <a:off x="3942587" y="12913372"/>
            <a:ext cx="16498826" cy="1270001"/>
          </a:xfrm>
          <a:prstGeom prst="rect">
            <a:avLst/>
          </a:prstGeom>
          <a:solidFill>
            <a:srgbClr val="FFFFFF"/>
          </a:solidFill>
          <a:ln w="12700">
            <a:miter lim="400000"/>
          </a:ln>
        </p:spPr>
        <p:txBody>
          <a:bodyPr lIns="50800" tIns="50800" rIns="50800" bIns="50800" anchor="ctr"/>
          <a:lstStyle/>
          <a:p>
            <a:pPr defTabSz="825500">
              <a:defRPr sz="3200">
                <a:solidFill>
                  <a:srgbClr val="FFFFFF"/>
                </a:solidFill>
                <a:latin typeface="Helvetica Neue Medium"/>
                <a:ea typeface="Helvetica Neue Medium"/>
                <a:cs typeface="Helvetica Neue Medium"/>
                <a:sym typeface="Helvetica Neue Medium"/>
              </a:defRPr>
            </a:pPr>
          </a:p>
        </p:txBody>
      </p:sp>
      <p:sp>
        <p:nvSpPr>
          <p:cNvPr id="361" name="https://www.pnas.org/doi/10.1073/pnas.2022472118"/>
          <p:cNvSpPr txBox="1"/>
          <p:nvPr/>
        </p:nvSpPr>
        <p:spPr>
          <a:xfrm>
            <a:off x="125376" y="12187897"/>
            <a:ext cx="15252678" cy="461366"/>
          </a:xfrm>
          <a:prstGeom prst="rect">
            <a:avLst/>
          </a:prstGeom>
          <a:solidFill>
            <a:srgbClr val="FFFFFF"/>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p>
            <a:pPr/>
            <a:r>
              <a:t>https://www.pnas.org/doi/10.1073/pnas.2022472118</a:t>
            </a:r>
          </a:p>
        </p:txBody>
      </p:sp>
      <p:sp>
        <p:nvSpPr>
          <p:cNvPr id="362" name="Mental Health"/>
          <p:cNvSpPr txBox="1"/>
          <p:nvPr/>
        </p:nvSpPr>
        <p:spPr>
          <a:xfrm>
            <a:off x="13405241" y="267624"/>
            <a:ext cx="2718919"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Mental Health</a:t>
            </a:r>
          </a:p>
        </p:txBody>
      </p:sp>
      <p:pic>
        <p:nvPicPr>
          <p:cNvPr id="363" name="Depression.pdf" descr="Depression.pdf"/>
          <p:cNvPicPr>
            <a:picLocks noChangeAspect="1"/>
          </p:cNvPicPr>
          <p:nvPr/>
        </p:nvPicPr>
        <p:blipFill>
          <a:blip r:embed="rId4">
            <a:extLst/>
          </a:blip>
          <a:stretch>
            <a:fillRect/>
          </a:stretch>
        </p:blipFill>
        <p:spPr>
          <a:xfrm>
            <a:off x="8874358" y="-9046262"/>
            <a:ext cx="21949819" cy="28405647"/>
          </a:xfrm>
          <a:prstGeom prst="rect">
            <a:avLst/>
          </a:prstGeom>
          <a:ln w="12700">
            <a:miter lim="400000"/>
          </a:ln>
        </p:spPr>
      </p:pic>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The pace of life accelerates"/>
          <p:cNvSpPr txBox="1"/>
          <p:nvPr>
            <p:ph type="body" sz="half" idx="1"/>
          </p:nvPr>
        </p:nvSpPr>
        <p:spPr>
          <a:prstGeom prst="rect">
            <a:avLst/>
          </a:prstGeom>
        </p:spPr>
        <p:txBody>
          <a:bodyPr/>
          <a:lstStyle/>
          <a:p>
            <a:pPr/>
            <a:r>
              <a:t>The pace of life accelerates</a:t>
            </a:r>
          </a:p>
        </p:txBody>
      </p:sp>
      <p:sp>
        <p:nvSpPr>
          <p:cNvPr id="368" name="average rates of production and exchange per capita:"/>
          <p:cNvSpPr txBox="1"/>
          <p:nvPr/>
        </p:nvSpPr>
        <p:spPr>
          <a:xfrm>
            <a:off x="826372" y="9074658"/>
            <a:ext cx="11190429"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lvl1pPr>
          </a:lstStyle>
          <a:p>
            <a:pPr/>
            <a:r>
              <a:t>average rates of production and exchange per capita: </a:t>
            </a:r>
          </a:p>
        </p:txBody>
      </p:sp>
      <p:sp>
        <p:nvSpPr>
          <p:cNvPr id="369" name="Equation"/>
          <p:cNvSpPr txBox="1"/>
          <p:nvPr/>
        </p:nvSpPr>
        <p:spPr>
          <a:xfrm>
            <a:off x="12694120" y="8931488"/>
            <a:ext cx="3634763" cy="921238"/>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6900" i="1">
                      <a:solidFill>
                        <a:srgbClr val="5E5E5E"/>
                      </a:solidFill>
                      <a:latin typeface="Cambria Math" panose="02040503050406030204" pitchFamily="18" charset="0"/>
                    </a:rPr>
                    <m:t>y</m:t>
                  </m:r>
                  <m:r>
                    <a:rPr xmlns:a="http://schemas.openxmlformats.org/drawingml/2006/main" sz="6900" i="1">
                      <a:solidFill>
                        <a:srgbClr val="5E5E5E"/>
                      </a:solidFill>
                      <a:latin typeface="Cambria Math" panose="02040503050406030204" pitchFamily="18" charset="0"/>
                    </a:rPr>
                    <m:t>(</m:t>
                  </m:r>
                  <m:r>
                    <a:rPr xmlns:a="http://schemas.openxmlformats.org/drawingml/2006/main" sz="6900" i="1">
                      <a:solidFill>
                        <a:srgbClr val="5E5E5E"/>
                      </a:solidFill>
                      <a:latin typeface="Cambria Math" panose="02040503050406030204" pitchFamily="18" charset="0"/>
                    </a:rPr>
                    <m:t>N</m:t>
                  </m:r>
                  <m:r>
                    <a:rPr xmlns:a="http://schemas.openxmlformats.org/drawingml/2006/main" sz="6900" i="1">
                      <a:solidFill>
                        <a:srgbClr val="5E5E5E"/>
                      </a:solidFill>
                      <a:latin typeface="Cambria Math" panose="02040503050406030204" pitchFamily="18" charset="0"/>
                    </a:rPr>
                    <m:t>)</m:t>
                  </m:r>
                  <m:r>
                    <a:rPr xmlns:a="http://schemas.openxmlformats.org/drawingml/2006/main" sz="6900" i="1">
                      <a:solidFill>
                        <a:srgbClr val="5E5E5E"/>
                      </a:solidFill>
                      <a:latin typeface="Cambria Math" panose="02040503050406030204" pitchFamily="18" charset="0"/>
                    </a:rPr>
                    <m:t>∼</m:t>
                  </m:r>
                  <m:sSup>
                    <m:e>
                      <m:r>
                        <a:rPr xmlns:a="http://schemas.openxmlformats.org/drawingml/2006/main" sz="6900" i="1">
                          <a:solidFill>
                            <a:srgbClr val="5E5E5E"/>
                          </a:solidFill>
                          <a:latin typeface="Cambria Math" panose="02040503050406030204" pitchFamily="18" charset="0"/>
                        </a:rPr>
                        <m:t>N</m:t>
                      </m:r>
                    </m:e>
                    <m:sup>
                      <m:r>
                        <a:rPr xmlns:a="http://schemas.openxmlformats.org/drawingml/2006/main" sz="6900" i="1">
                          <a:solidFill>
                            <a:srgbClr val="5E5E5E"/>
                          </a:solidFill>
                          <a:latin typeface="Cambria Math" panose="02040503050406030204" pitchFamily="18" charset="0"/>
                        </a:rPr>
                        <m:t>δ</m:t>
                      </m:r>
                    </m:sup>
                  </m:sSup>
                </m:oMath>
              </m:oMathPara>
            </a14:m>
            <a:endParaRPr sz="6900">
              <a:solidFill>
                <a:srgbClr val="5E5E5E"/>
              </a:solidFill>
            </a:endParaRPr>
          </a:p>
        </p:txBody>
      </p:sp>
      <p:sp>
        <p:nvSpPr>
          <p:cNvPr id="370" name="speeds"/>
          <p:cNvSpPr txBox="1"/>
          <p:nvPr/>
        </p:nvSpPr>
        <p:spPr>
          <a:xfrm>
            <a:off x="2453721" y="9970568"/>
            <a:ext cx="1484682"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speeds</a:t>
            </a:r>
          </a:p>
        </p:txBody>
      </p:sp>
      <p:sp>
        <p:nvSpPr>
          <p:cNvPr id="371" name="times between events “shrink” :"/>
          <p:cNvSpPr txBox="1"/>
          <p:nvPr/>
        </p:nvSpPr>
        <p:spPr>
          <a:xfrm>
            <a:off x="13937468" y="11337078"/>
            <a:ext cx="8234187" cy="74499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600"/>
            </a:pPr>
            <a:r>
              <a:t>times between events “shrink” : </a:t>
            </a:r>
            <a14:m>
              <m:oMath>
                <m:r>
                  <a:rPr xmlns:a="http://schemas.openxmlformats.org/drawingml/2006/main" sz="4300" i="1">
                    <a:solidFill>
                      <a:srgbClr val="5E5E5E"/>
                    </a:solidFill>
                    <a:latin typeface="Cambria Math" panose="02040503050406030204" pitchFamily="18" charset="0"/>
                  </a:rPr>
                  <m:t>∼</m:t>
                </m:r>
                <m:sSup>
                  <m:e>
                    <m:r>
                      <a:rPr xmlns:a="http://schemas.openxmlformats.org/drawingml/2006/main" sz="4300" i="1">
                        <a:solidFill>
                          <a:srgbClr val="5E5E5E"/>
                        </a:solidFill>
                        <a:latin typeface="Cambria Math" panose="02040503050406030204" pitchFamily="18" charset="0"/>
                      </a:rPr>
                      <m:t>N</m:t>
                    </m:r>
                  </m:e>
                  <m:sup>
                    <m:r>
                      <a:rPr xmlns:a="http://schemas.openxmlformats.org/drawingml/2006/main" sz="4300" i="1">
                        <a:solidFill>
                          <a:srgbClr val="5E5E5E"/>
                        </a:solidFill>
                        <a:latin typeface="Cambria Math" panose="02040503050406030204" pitchFamily="18" charset="0"/>
                      </a:rPr>
                      <m:t>-</m:t>
                    </m:r>
                    <m:r>
                      <a:rPr xmlns:a="http://schemas.openxmlformats.org/drawingml/2006/main" sz="4300" i="1">
                        <a:solidFill>
                          <a:srgbClr val="5E5E5E"/>
                        </a:solidFill>
                        <a:latin typeface="Cambria Math" panose="02040503050406030204" pitchFamily="18" charset="0"/>
                      </a:rPr>
                      <m:t>δ</m:t>
                    </m:r>
                  </m:sup>
                </m:sSup>
              </m:oMath>
            </a14:m>
          </a:p>
        </p:txBody>
      </p:sp>
      <p:sp>
        <p:nvSpPr>
          <p:cNvPr id="372" name="Equation"/>
          <p:cNvSpPr txBox="1"/>
          <p:nvPr/>
        </p:nvSpPr>
        <p:spPr>
          <a:xfrm>
            <a:off x="4703250" y="10066877"/>
            <a:ext cx="2168530" cy="39249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y</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1</m:t>
                  </m:r>
                  <m:r>
                    <a:rPr xmlns:a="http://schemas.openxmlformats.org/drawingml/2006/main" sz="3500" i="1">
                      <a:solidFill>
                        <a:srgbClr val="5E5E5E"/>
                      </a:solidFill>
                      <a:latin typeface="Cambria Math" panose="02040503050406030204" pitchFamily="18" charset="0"/>
                    </a:rPr>
                    <m:t>/</m:t>
                  </m:r>
                  <m:r>
                    <a:rPr xmlns:a="http://schemas.openxmlformats.org/drawingml/2006/main" sz="3500" i="1">
                      <a:solidFill>
                        <a:srgbClr val="5E5E5E"/>
                      </a:solidFill>
                      <a:latin typeface="Cambria Math" panose="02040503050406030204" pitchFamily="18" charset="0"/>
                    </a:rPr>
                    <m:t>t</m:t>
                  </m:r>
                  <m:r>
                    <a:rPr xmlns:a="http://schemas.openxmlformats.org/drawingml/2006/main" sz="3500" i="1">
                      <a:solidFill>
                        <a:srgbClr val="5E5E5E"/>
                      </a:solidFill>
                      <a:latin typeface="Cambria Math" panose="02040503050406030204" pitchFamily="18" charset="0"/>
                    </a:rPr>
                    <m:t>i</m:t>
                  </m:r>
                  <m:r>
                    <a:rPr xmlns:a="http://schemas.openxmlformats.org/drawingml/2006/main" sz="3500" i="1">
                      <a:solidFill>
                        <a:srgbClr val="5E5E5E"/>
                      </a:solidFill>
                      <a:latin typeface="Cambria Math" panose="02040503050406030204" pitchFamily="18" charset="0"/>
                    </a:rPr>
                    <m:t>m</m:t>
                  </m:r>
                  <m:r>
                    <a:rPr xmlns:a="http://schemas.openxmlformats.org/drawingml/2006/main" sz="3500" i="1">
                      <a:solidFill>
                        <a:srgbClr val="5E5E5E"/>
                      </a:solidFill>
                      <a:latin typeface="Cambria Math" panose="02040503050406030204" pitchFamily="18" charset="0"/>
                    </a:rPr>
                    <m:t>e</m:t>
                  </m:r>
                </m:oMath>
              </m:oMathPara>
            </a14:m>
            <a:endParaRPr sz="3500">
              <a:solidFill>
                <a:srgbClr val="5E5E5E"/>
              </a:solidFill>
            </a:endParaRPr>
          </a:p>
        </p:txBody>
      </p:sp>
      <p:sp>
        <p:nvSpPr>
          <p:cNvPr id="373" name="quantifies some measures of overload"/>
          <p:cNvSpPr txBox="1"/>
          <p:nvPr/>
        </p:nvSpPr>
        <p:spPr>
          <a:xfrm>
            <a:off x="13933916" y="12483233"/>
            <a:ext cx="5291329"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quantifies some measures of overload</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75" name="Hong_Kong_Speed.jpg" descr="Hong_Kong_Speed.jpg"/>
          <p:cNvPicPr>
            <a:picLocks noChangeAspect="1"/>
          </p:cNvPicPr>
          <p:nvPr/>
        </p:nvPicPr>
        <p:blipFill>
          <a:blip r:embed="rId3">
            <a:extLst/>
          </a:blip>
          <a:stretch>
            <a:fillRect/>
          </a:stretch>
        </p:blipFill>
        <p:spPr>
          <a:xfrm>
            <a:off x="2774490" y="602790"/>
            <a:ext cx="18835020" cy="12510419"/>
          </a:xfrm>
          <a:prstGeom prst="rect">
            <a:avLst/>
          </a:prstGeom>
          <a:ln w="12700">
            <a:miter lim="400000"/>
          </a:ln>
        </p:spPr>
      </p:pic>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0" name="Besides predictions for scaling  of all these quantities…"/>
          <p:cNvSpPr txBox="1"/>
          <p:nvPr/>
        </p:nvSpPr>
        <p:spPr>
          <a:xfrm>
            <a:off x="462407" y="1711592"/>
            <a:ext cx="13636829" cy="7340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300"/>
            </a:lvl1pPr>
          </a:lstStyle>
          <a:p>
            <a:pPr/>
            <a:r>
              <a:t>Besides predictions for scaling  of all these quantities…</a:t>
            </a:r>
          </a:p>
        </p:txBody>
      </p:sp>
      <p:sp>
        <p:nvSpPr>
          <p:cNvPr id="221" name="There are a number of very interesting combinations and ratios:"/>
          <p:cNvSpPr txBox="1"/>
          <p:nvPr/>
        </p:nvSpPr>
        <p:spPr>
          <a:xfrm>
            <a:off x="6973441" y="3194246"/>
            <a:ext cx="14464285" cy="6969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pPr/>
            <a:r>
              <a:t>There are a number of very interesting combinations and ratios:</a:t>
            </a:r>
          </a:p>
        </p:txBody>
      </p:sp>
      <p:sp>
        <p:nvSpPr>
          <p:cNvPr id="222" name="- The ratio of built volume to total area of cities"/>
          <p:cNvSpPr txBox="1"/>
          <p:nvPr/>
        </p:nvSpPr>
        <p:spPr>
          <a:xfrm>
            <a:off x="4887946" y="5707672"/>
            <a:ext cx="7781570"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 The ratio of built volume to total area of cities</a:t>
            </a:r>
          </a:p>
        </p:txBody>
      </p:sp>
      <p:sp>
        <p:nvSpPr>
          <p:cNvPr id="223" name="- The depth of social networks in cities vs the size of the entire population"/>
          <p:cNvSpPr txBox="1"/>
          <p:nvPr/>
        </p:nvSpPr>
        <p:spPr>
          <a:xfrm>
            <a:off x="5003958" y="7125631"/>
            <a:ext cx="12215166"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 The depth of social networks in cities vs the size of the entire population</a:t>
            </a:r>
          </a:p>
        </p:txBody>
      </p:sp>
      <p:sp>
        <p:nvSpPr>
          <p:cNvPr id="224" name="- The “price” of land (land rents): or the rate of money exchanged per land area"/>
          <p:cNvSpPr txBox="1"/>
          <p:nvPr/>
        </p:nvSpPr>
        <p:spPr>
          <a:xfrm>
            <a:off x="4969993" y="8654669"/>
            <a:ext cx="13068885" cy="535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 The “price” of land (land rents): or the rate of money exchanged per land area</a:t>
            </a:r>
          </a:p>
        </p:txBody>
      </p:sp>
      <p:sp>
        <p:nvSpPr>
          <p:cNvPr id="225" name="- The ratio of land rents and incomes and building heights"/>
          <p:cNvSpPr txBox="1"/>
          <p:nvPr/>
        </p:nvSpPr>
        <p:spPr>
          <a:xfrm>
            <a:off x="4987600" y="10183707"/>
            <a:ext cx="9604287" cy="53578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900"/>
            </a:lvl1pPr>
          </a:lstStyle>
          <a:p>
            <a:pPr/>
            <a:r>
              <a:t>- The ratio of land rents and incomes and building heights</a:t>
            </a: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000000"/>
        </a:solidFill>
      </p:bgPr>
    </p:bg>
    <p:spTree>
      <p:nvGrpSpPr>
        <p:cNvPr id="1" name=""/>
        <p:cNvGrpSpPr/>
        <p:nvPr/>
      </p:nvGrpSpPr>
      <p:grpSpPr>
        <a:xfrm>
          <a:off x="0" y="0"/>
          <a:ext cx="0" cy="0"/>
          <a:chOff x="0" y="0"/>
          <a:chExt cx="0" cy="0"/>
        </a:xfrm>
      </p:grpSpPr>
      <p:sp>
        <p:nvSpPr>
          <p:cNvPr id="379" name="Walking Speed vs Population Size"/>
          <p:cNvSpPr txBox="1"/>
          <p:nvPr/>
        </p:nvSpPr>
        <p:spPr>
          <a:xfrm>
            <a:off x="5440921" y="441348"/>
            <a:ext cx="13502158" cy="1221252"/>
          </a:xfrm>
          <a:prstGeom prst="rect">
            <a:avLst/>
          </a:prstGeom>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buClr>
                <a:srgbClr val="FF2600"/>
              </a:buClr>
              <a:buFont typeface="Optima"/>
              <a:defRPr sz="7200">
                <a:solidFill>
                  <a:srgbClr val="FFFFFF"/>
                </a:solidFill>
                <a:uFill>
                  <a:solidFill>
                    <a:srgbClr val="FF6A00"/>
                  </a:solidFill>
                </a:uFill>
                <a:latin typeface="Helvetica Neue Light"/>
                <a:ea typeface="Helvetica Neue Light"/>
                <a:cs typeface="Helvetica Neue Light"/>
                <a:sym typeface="Helvetica Neue Light"/>
              </a:defRPr>
            </a:lvl1pPr>
          </a:lstStyle>
          <a:p>
            <a:pPr/>
            <a:r>
              <a:t>Walking Speed vs Population Size</a:t>
            </a:r>
          </a:p>
        </p:txBody>
      </p:sp>
      <p:pic>
        <p:nvPicPr>
          <p:cNvPr id="380" name="image.pdf" descr="image.pdf"/>
          <p:cNvPicPr>
            <a:picLocks noChangeAspect="0"/>
          </p:cNvPicPr>
          <p:nvPr/>
        </p:nvPicPr>
        <p:blipFill>
          <a:blip r:embed="rId3">
            <a:extLst/>
          </a:blip>
          <a:stretch>
            <a:fillRect/>
          </a:stretch>
        </p:blipFill>
        <p:spPr>
          <a:xfrm>
            <a:off x="4904446" y="2279262"/>
            <a:ext cx="14575108" cy="9925697"/>
          </a:xfrm>
          <a:prstGeom prst="rect">
            <a:avLst/>
          </a:prstGeom>
          <a:ln w="25400">
            <a:miter lim="400000"/>
          </a:ln>
          <a:effectLst>
            <a:reflection blurRad="0" stA="82330" stPos="0" endA="0" endPos="40000" dist="0" dir="5400000" fadeDir="5400000" sx="100000" sy="-100000" kx="0" ky="0" algn="bl" rotWithShape="0"/>
          </a:effectLst>
        </p:spPr>
      </p:pic>
      <p:sp>
        <p:nvSpPr>
          <p:cNvPr id="381" name="Equation"/>
          <p:cNvSpPr txBox="1"/>
          <p:nvPr/>
        </p:nvSpPr>
        <p:spPr>
          <a:xfrm>
            <a:off x="14653059" y="7446568"/>
            <a:ext cx="3932121" cy="67702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4800" i="1">
                      <a:solidFill>
                        <a:srgbClr val="000000"/>
                      </a:solidFill>
                      <a:latin typeface="Cambria Math" panose="02040503050406030204" pitchFamily="18" charset="0"/>
                    </a:rPr>
                    <m:t>y</m:t>
                  </m:r>
                  <m:r>
                    <a:rPr xmlns:a="http://schemas.openxmlformats.org/drawingml/2006/main" sz="4800" i="1">
                      <a:solidFill>
                        <a:srgbClr val="000000"/>
                      </a:solidFill>
                      <a:latin typeface="Cambria Math" panose="02040503050406030204" pitchFamily="18" charset="0"/>
                    </a:rPr>
                    <m:t>=</m:t>
                  </m:r>
                  <m:sSub>
                    <m:e>
                      <m:r>
                        <a:rPr xmlns:a="http://schemas.openxmlformats.org/drawingml/2006/main" sz="4800" i="1">
                          <a:solidFill>
                            <a:srgbClr val="000000"/>
                          </a:solidFill>
                          <a:latin typeface="Cambria Math" panose="02040503050406030204" pitchFamily="18" charset="0"/>
                        </a:rPr>
                        <m:t>Y</m:t>
                      </m:r>
                    </m:e>
                    <m:sub>
                      <m:r>
                        <a:rPr xmlns:a="http://schemas.openxmlformats.org/drawingml/2006/main" sz="4800" i="1">
                          <a:solidFill>
                            <a:srgbClr val="000000"/>
                          </a:solidFill>
                          <a:latin typeface="Cambria Math" panose="02040503050406030204" pitchFamily="18" charset="0"/>
                        </a:rPr>
                        <m:t>0</m:t>
                      </m:r>
                    </m:sub>
                  </m:sSub>
                  <m:sSup>
                    <m:e>
                      <m:r>
                        <a:rPr xmlns:a="http://schemas.openxmlformats.org/drawingml/2006/main" sz="4800" i="1">
                          <a:solidFill>
                            <a:srgbClr val="000000"/>
                          </a:solidFill>
                          <a:latin typeface="Cambria Math" panose="02040503050406030204" pitchFamily="18" charset="0"/>
                        </a:rPr>
                        <m:t>N</m:t>
                      </m:r>
                    </m:e>
                    <m:sup>
                      <m:r>
                        <a:rPr xmlns:a="http://schemas.openxmlformats.org/drawingml/2006/main" sz="4800" i="1">
                          <a:solidFill>
                            <a:srgbClr val="000000"/>
                          </a:solidFill>
                          <a:latin typeface="Cambria Math" panose="02040503050406030204" pitchFamily="18" charset="0"/>
                        </a:rPr>
                        <m:t>δ</m:t>
                      </m:r>
                    </m:sup>
                  </m:sSup>
                  <m:r>
                    <a:rPr xmlns:a="http://schemas.openxmlformats.org/drawingml/2006/main" sz="4800" i="1">
                      <a:solidFill>
                        <a:srgbClr val="000000"/>
                      </a:solidFill>
                      <a:latin typeface="Cambria Math" panose="02040503050406030204" pitchFamily="18" charset="0"/>
                    </a:rPr>
                    <m:t>∼</m:t>
                  </m:r>
                  <m:r>
                    <a:rPr xmlns:a="http://schemas.openxmlformats.org/drawingml/2006/main" sz="4800" i="1">
                      <a:solidFill>
                        <a:srgbClr val="000000"/>
                      </a:solidFill>
                      <a:latin typeface="Cambria Math" panose="02040503050406030204" pitchFamily="18" charset="0"/>
                    </a:rPr>
                    <m:t>m</m:t>
                  </m:r>
                  <m:sSup>
                    <m:e>
                      <m:r>
                        <a:rPr xmlns:a="http://schemas.openxmlformats.org/drawingml/2006/main" sz="4800" i="1">
                          <a:solidFill>
                            <a:srgbClr val="000000"/>
                          </a:solidFill>
                          <a:latin typeface="Cambria Math" panose="02040503050406030204" pitchFamily="18" charset="0"/>
                        </a:rPr>
                        <m:t>v</m:t>
                      </m:r>
                    </m:e>
                    <m:sup>
                      <m:r>
                        <a:rPr xmlns:a="http://schemas.openxmlformats.org/drawingml/2006/main" sz="4800" i="1">
                          <a:solidFill>
                            <a:srgbClr val="000000"/>
                          </a:solidFill>
                          <a:latin typeface="Cambria Math" panose="02040503050406030204" pitchFamily="18" charset="0"/>
                        </a:rPr>
                        <m:t>2</m:t>
                      </m:r>
                    </m:sup>
                  </m:sSup>
                </m:oMath>
              </m:oMathPara>
            </a14:m>
            <a:endParaRPr sz="4800"/>
          </a:p>
        </p:txBody>
      </p:sp>
      <p:sp>
        <p:nvSpPr>
          <p:cNvPr id="382" name="Equation"/>
          <p:cNvSpPr txBox="1"/>
          <p:nvPr/>
        </p:nvSpPr>
        <p:spPr>
          <a:xfrm>
            <a:off x="13568289" y="8940425"/>
            <a:ext cx="4599133" cy="61800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600" i="1">
                      <a:solidFill>
                        <a:srgbClr val="000000"/>
                      </a:solidFill>
                      <a:latin typeface="Cambria Math" panose="02040503050406030204" pitchFamily="18" charset="0"/>
                    </a:rPr>
                    <m:t>v</m:t>
                  </m:r>
                  <m:r>
                    <a:rPr xmlns:a="http://schemas.openxmlformats.org/drawingml/2006/main" sz="5600" i="1">
                      <a:solidFill>
                        <a:srgbClr val="000000"/>
                      </a:solidFill>
                      <a:latin typeface="Cambria Math" panose="02040503050406030204" pitchFamily="18" charset="0"/>
                    </a:rPr>
                    <m:t>∼</m:t>
                  </m:r>
                  <m:sSup>
                    <m:e>
                      <m:r>
                        <a:rPr xmlns:a="http://schemas.openxmlformats.org/drawingml/2006/main" sz="5600" i="1">
                          <a:solidFill>
                            <a:srgbClr val="000000"/>
                          </a:solidFill>
                          <a:latin typeface="Cambria Math" panose="02040503050406030204" pitchFamily="18" charset="0"/>
                        </a:rPr>
                        <m:t>N</m:t>
                      </m:r>
                    </m:e>
                    <m:sup>
                      <m:f>
                        <m:fPr>
                          <m:ctrlPr>
                            <a:rPr xmlns:a="http://schemas.openxmlformats.org/drawingml/2006/main" sz="5600" i="1">
                              <a:solidFill>
                                <a:srgbClr val="000000"/>
                              </a:solidFill>
                              <a:latin typeface="Cambria Math" panose="02040503050406030204" pitchFamily="18" charset="0"/>
                            </a:rPr>
                          </m:ctrlPr>
                          <m:type m:val="lin"/>
                        </m:fPr>
                        <m:num>
                          <m:r>
                            <a:rPr xmlns:a="http://schemas.openxmlformats.org/drawingml/2006/main" sz="5600" i="1">
                              <a:solidFill>
                                <a:srgbClr val="000000"/>
                              </a:solidFill>
                              <a:latin typeface="Cambria Math" panose="02040503050406030204" pitchFamily="18" charset="0"/>
                            </a:rPr>
                            <m:t>δ</m:t>
                          </m:r>
                        </m:num>
                        <m:den>
                          <m:r>
                            <a:rPr xmlns:a="http://schemas.openxmlformats.org/drawingml/2006/main" sz="5600" i="1">
                              <a:solidFill>
                                <a:srgbClr val="000000"/>
                              </a:solidFill>
                              <a:latin typeface="Cambria Math" panose="02040503050406030204" pitchFamily="18" charset="0"/>
                            </a:rPr>
                            <m:t>2</m:t>
                          </m:r>
                        </m:den>
                      </m:f>
                    </m:sup>
                  </m:sSup>
                  <m:r>
                    <a:rPr xmlns:a="http://schemas.openxmlformats.org/drawingml/2006/main" sz="5600" i="1">
                      <a:solidFill>
                        <a:srgbClr val="000000"/>
                      </a:solidFill>
                      <a:latin typeface="Cambria Math" panose="02040503050406030204" pitchFamily="18" charset="0"/>
                    </a:rPr>
                    <m:t>=</m:t>
                  </m:r>
                  <m:sSup>
                    <m:e>
                      <m:r>
                        <a:rPr xmlns:a="http://schemas.openxmlformats.org/drawingml/2006/main" sz="5600" i="1">
                          <a:solidFill>
                            <a:srgbClr val="000000"/>
                          </a:solidFill>
                          <a:latin typeface="Cambria Math" panose="02040503050406030204" pitchFamily="18" charset="0"/>
                        </a:rPr>
                        <m:t>N</m:t>
                      </m:r>
                    </m:e>
                    <m:sup>
                      <m:f>
                        <m:fPr>
                          <m:ctrlPr>
                            <a:rPr xmlns:a="http://schemas.openxmlformats.org/drawingml/2006/main" sz="5600" i="1">
                              <a:solidFill>
                                <a:srgbClr val="000000"/>
                              </a:solidFill>
                              <a:latin typeface="Cambria Math" panose="02040503050406030204" pitchFamily="18" charset="0"/>
                            </a:rPr>
                          </m:ctrlPr>
                          <m:type m:val="lin"/>
                        </m:fPr>
                        <m:num>
                          <m:r>
                            <a:rPr xmlns:a="http://schemas.openxmlformats.org/drawingml/2006/main" sz="5600" i="1">
                              <a:solidFill>
                                <a:srgbClr val="000000"/>
                              </a:solidFill>
                              <a:latin typeface="Cambria Math" panose="02040503050406030204" pitchFamily="18" charset="0"/>
                            </a:rPr>
                            <m:t>1</m:t>
                          </m:r>
                        </m:num>
                        <m:den>
                          <m:r>
                            <a:rPr xmlns:a="http://schemas.openxmlformats.org/drawingml/2006/main" sz="5600" i="1">
                              <a:solidFill>
                                <a:srgbClr val="000000"/>
                              </a:solidFill>
                              <a:latin typeface="Cambria Math" panose="02040503050406030204" pitchFamily="18" charset="0"/>
                            </a:rPr>
                            <m:t>12</m:t>
                          </m:r>
                        </m:den>
                      </m:f>
                    </m:sup>
                  </m:sSup>
                </m:oMath>
              </m:oMathPara>
            </a14:m>
            <a:endParaRPr sz="5600"/>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86" name="NYC_walking_dead.jpg" descr="NYC_walking_dead.jpg"/>
          <p:cNvPicPr>
            <a:picLocks noChangeAspect="1"/>
          </p:cNvPicPr>
          <p:nvPr/>
        </p:nvPicPr>
        <p:blipFill>
          <a:blip r:embed="rId3">
            <a:extLst/>
          </a:blip>
          <a:stretch>
            <a:fillRect/>
          </a:stretch>
        </p:blipFill>
        <p:spPr>
          <a:xfrm>
            <a:off x="2936605" y="-1"/>
            <a:ext cx="18510791" cy="13716002"/>
          </a:xfrm>
          <a:prstGeom prst="rect">
            <a:avLst/>
          </a:prstGeom>
          <a:ln w="12700">
            <a:miter lim="400000"/>
          </a:ln>
        </p:spPr>
      </p:pic>
      <p:sp>
        <p:nvSpPr>
          <p:cNvPr id="387" name="&quot;They're like the walking dead, real slow,&quot; griped Dennis Moran, 46, a fire safety officer at a building in Times Square and a native New Yorker. &quot;They have this unnatural habit of stopping in the middle of the sidewalk.&quot;"/>
          <p:cNvSpPr txBox="1"/>
          <p:nvPr/>
        </p:nvSpPr>
        <p:spPr>
          <a:xfrm>
            <a:off x="-46037" y="10169777"/>
            <a:ext cx="24476076" cy="2410457"/>
          </a:xfrm>
          <a:prstGeom prst="rect">
            <a:avLst/>
          </a:prstGeom>
          <a:solidFill>
            <a:srgbClr val="797979">
              <a:alpha val="93326"/>
            </a:srgbClr>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algn="l" defTabSz="642937">
              <a:spcBef>
                <a:spcPts val="2100"/>
              </a:spcBef>
              <a:defRPr sz="5000">
                <a:solidFill>
                  <a:srgbClr val="FFFFFF"/>
                </a:solidFill>
                <a:latin typeface="Helvetica Neue Light"/>
                <a:ea typeface="Helvetica Neue Light"/>
                <a:cs typeface="Helvetica Neue Light"/>
                <a:sym typeface="Helvetica Neue Light"/>
              </a:defRPr>
            </a:lvl1pPr>
          </a:lstStyle>
          <a:p>
            <a:pPr/>
            <a:r>
              <a:t>"They're like the walking dead, real slow," griped Dennis Moran, 46, a fire safety officer at a building in Times Square and a native New Yorker. "They have this unnatural habit of stopping in the middle of the sidewalk."</a:t>
            </a:r>
          </a:p>
        </p:txBody>
      </p:sp>
      <p:sp>
        <p:nvSpPr>
          <p:cNvPr id="388" name="credit: Huffington Post"/>
          <p:cNvSpPr txBox="1"/>
          <p:nvPr/>
        </p:nvSpPr>
        <p:spPr>
          <a:xfrm>
            <a:off x="18280713" y="13258134"/>
            <a:ext cx="2924989" cy="473076"/>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200">
                <a:solidFill>
                  <a:srgbClr val="FFFFFF"/>
                </a:solidFill>
                <a:latin typeface="Helvetica Light"/>
                <a:ea typeface="Helvetica Light"/>
                <a:cs typeface="Helvetica Light"/>
                <a:sym typeface="Helvetica Light"/>
              </a:defRPr>
            </a:lvl1pPr>
          </a:lstStyle>
          <a:p>
            <a:pPr/>
            <a:r>
              <a:t>credit: Huffington Post</a:t>
            </a:r>
          </a:p>
        </p:txBody>
      </p:sp>
    </p:spTree>
  </p:cSld>
  <p:clrMapOvr>
    <a:masterClrMapping/>
  </p:clrMapOvr>
  <p:transition xmlns:p14="http://schemas.microsoft.com/office/powerpoint/2010/main" spd="med" advClick="1"/>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entr" nodeType="clickEffect" presetSubtype="0" presetID="1" grpId="1" fill="hold">
                                  <p:stCondLst>
                                    <p:cond delay="0"/>
                                  </p:stCondLst>
                                  <p:iterate type="lt" backwards="0">
                                    <p:tmAbs val="100"/>
                                  </p:iterate>
                                  <p:childTnLst>
                                    <p:set>
                                      <p:cBhvr>
                                        <p:cTn id="6" fill="hold"/>
                                        <p:tgtEl>
                                          <p:spTgt spid="38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bldLst>
      <p:bldP build="whole" bldLvl="1" animBg="1" rev="0" advAuto="0" spid="387" grpId="1"/>
    </p:bld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2" name="Fractal Dimension of…"/>
          <p:cNvSpPr txBox="1"/>
          <p:nvPr>
            <p:ph type="body" sz="half" idx="1"/>
          </p:nvPr>
        </p:nvSpPr>
        <p:spPr>
          <a:prstGeom prst="rect">
            <a:avLst/>
          </a:prstGeom>
        </p:spPr>
        <p:txBody>
          <a:bodyPr/>
          <a:lstStyle/>
          <a:p>
            <a:pPr/>
            <a:r>
              <a:t>Fractal Dimension of </a:t>
            </a:r>
          </a:p>
          <a:p>
            <a:pPr/>
            <a:r>
              <a:t>Built Spaces</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394" name="Figure_3.19.jpg" descr="Figure_3.19.jpg"/>
          <p:cNvPicPr>
            <a:picLocks noChangeAspect="1"/>
          </p:cNvPicPr>
          <p:nvPr/>
        </p:nvPicPr>
        <p:blipFill>
          <a:blip r:embed="rId3">
            <a:extLst/>
          </a:blip>
          <a:srcRect l="0" t="37" r="0" b="37"/>
          <a:stretch>
            <a:fillRect/>
          </a:stretch>
        </p:blipFill>
        <p:spPr>
          <a:xfrm>
            <a:off x="14619096" y="290500"/>
            <a:ext cx="9276634" cy="13135000"/>
          </a:xfrm>
          <a:prstGeom prst="rect">
            <a:avLst/>
          </a:prstGeom>
          <a:ln w="12700">
            <a:miter lim="400000"/>
          </a:ln>
        </p:spPr>
      </p:pic>
      <p:sp>
        <p:nvSpPr>
          <p:cNvPr id="395" name="Shapes of built spaces of cities…"/>
          <p:cNvSpPr txBox="1"/>
          <p:nvPr/>
        </p:nvSpPr>
        <p:spPr>
          <a:xfrm>
            <a:off x="2233369" y="1062894"/>
            <a:ext cx="6313298" cy="9820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sz="3500"/>
            </a:pPr>
            <a:r>
              <a:t>Shapes of built spaces of cities</a:t>
            </a:r>
          </a:p>
          <a:p>
            <a:pPr/>
            <a:r>
              <a:t>1990s</a:t>
            </a:r>
          </a:p>
        </p:txBody>
      </p:sp>
      <p:sp>
        <p:nvSpPr>
          <p:cNvPr id="396" name="Fractal Dimension"/>
          <p:cNvSpPr txBox="1"/>
          <p:nvPr/>
        </p:nvSpPr>
        <p:spPr>
          <a:xfrm>
            <a:off x="937271" y="3901613"/>
            <a:ext cx="2570074"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Fractal Dimension</a:t>
            </a:r>
          </a:p>
        </p:txBody>
      </p:sp>
      <p:sp>
        <p:nvSpPr>
          <p:cNvPr id="397" name="Equation"/>
          <p:cNvSpPr txBox="1"/>
          <p:nvPr/>
        </p:nvSpPr>
        <p:spPr>
          <a:xfrm>
            <a:off x="2325842" y="4896616"/>
            <a:ext cx="4123524" cy="78086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r>
                    <a:rPr xmlns:a="http://schemas.openxmlformats.org/drawingml/2006/main" sz="5500" i="1">
                      <a:solidFill>
                        <a:srgbClr val="5E5E5E"/>
                      </a:solidFill>
                      <a:latin typeface="Cambria Math" panose="02040503050406030204" pitchFamily="18" charset="0"/>
                    </a:rPr>
                    <m:t>M</m:t>
                  </m:r>
                  <m:r>
                    <a:rPr xmlns:a="http://schemas.openxmlformats.org/drawingml/2006/main" sz="5500" i="1">
                      <a:solidFill>
                        <a:srgbClr val="5E5E5E"/>
                      </a:solidFill>
                      <a:latin typeface="Cambria Math" panose="02040503050406030204" pitchFamily="18" charset="0"/>
                    </a:rPr>
                    <m:t>(</m:t>
                  </m:r>
                  <m:r>
                    <a:rPr xmlns:a="http://schemas.openxmlformats.org/drawingml/2006/main" sz="5500" i="1">
                      <a:solidFill>
                        <a:srgbClr val="5E5E5E"/>
                      </a:solidFill>
                      <a:latin typeface="Cambria Math" panose="02040503050406030204" pitchFamily="18" charset="0"/>
                    </a:rPr>
                    <m:t>R</m:t>
                  </m:r>
                  <m:r>
                    <a:rPr xmlns:a="http://schemas.openxmlformats.org/drawingml/2006/main" sz="5500" i="1">
                      <a:solidFill>
                        <a:srgbClr val="5E5E5E"/>
                      </a:solidFill>
                      <a:latin typeface="Cambria Math" panose="02040503050406030204" pitchFamily="18" charset="0"/>
                    </a:rPr>
                    <m:t>)</m:t>
                  </m:r>
                  <m:r>
                    <a:rPr xmlns:a="http://schemas.openxmlformats.org/drawingml/2006/main" sz="5500" i="1">
                      <a:solidFill>
                        <a:srgbClr val="5E5E5E"/>
                      </a:solidFill>
                      <a:latin typeface="Cambria Math" panose="02040503050406030204" pitchFamily="18" charset="0"/>
                    </a:rPr>
                    <m:t>=</m:t>
                  </m:r>
                  <m:sSub>
                    <m:e>
                      <m:r>
                        <a:rPr xmlns:a="http://schemas.openxmlformats.org/drawingml/2006/main" sz="5500" i="1">
                          <a:solidFill>
                            <a:srgbClr val="5E5E5E"/>
                          </a:solidFill>
                          <a:latin typeface="Cambria Math" panose="02040503050406030204" pitchFamily="18" charset="0"/>
                        </a:rPr>
                        <m:t>M</m:t>
                      </m:r>
                    </m:e>
                    <m:sub>
                      <m:r>
                        <a:rPr xmlns:a="http://schemas.openxmlformats.org/drawingml/2006/main" sz="5500" i="1">
                          <a:solidFill>
                            <a:srgbClr val="5E5E5E"/>
                          </a:solidFill>
                          <a:latin typeface="Cambria Math" panose="02040503050406030204" pitchFamily="18" charset="0"/>
                        </a:rPr>
                        <m:t>0</m:t>
                      </m:r>
                    </m:sub>
                  </m:sSub>
                  <m:sSup>
                    <m:e>
                      <m:r>
                        <a:rPr xmlns:a="http://schemas.openxmlformats.org/drawingml/2006/main" sz="5500" i="1">
                          <a:solidFill>
                            <a:srgbClr val="5E5E5E"/>
                          </a:solidFill>
                          <a:latin typeface="Cambria Math" panose="02040503050406030204" pitchFamily="18" charset="0"/>
                        </a:rPr>
                        <m:t>R</m:t>
                      </m:r>
                    </m:e>
                    <m:sup>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sup>
                  </m:sSup>
                </m:oMath>
              </m:oMathPara>
            </a14:m>
            <a:endParaRPr sz="5500">
              <a:solidFill>
                <a:srgbClr val="5E5E5E"/>
              </a:solidFill>
            </a:endParaRPr>
          </a:p>
        </p:txBody>
      </p:sp>
      <p:sp>
        <p:nvSpPr>
          <p:cNvPr id="398" name="Equation"/>
          <p:cNvSpPr txBox="1"/>
          <p:nvPr/>
        </p:nvSpPr>
        <p:spPr>
          <a:xfrm>
            <a:off x="8071921" y="3939646"/>
            <a:ext cx="3981271" cy="2611870"/>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M</m:t>
                          </m:r>
                          <m:r>
                            <a:rPr xmlns:a="http://schemas.openxmlformats.org/drawingml/2006/main" sz="5500" i="1">
                              <a:solidFill>
                                <a:srgbClr val="5E5E5E"/>
                              </a:solidFill>
                              <a:latin typeface="Cambria Math" panose="02040503050406030204" pitchFamily="18" charset="0"/>
                            </a:rPr>
                            <m:t>(</m:t>
                          </m:r>
                          <m:r>
                            <a:rPr xmlns:a="http://schemas.openxmlformats.org/drawingml/2006/main" sz="5500" i="1">
                              <a:solidFill>
                                <a:srgbClr val="5E5E5E"/>
                              </a:solidFill>
                              <a:latin typeface="Cambria Math" panose="02040503050406030204" pitchFamily="18" charset="0"/>
                            </a:rPr>
                            <m:t>R</m:t>
                          </m:r>
                          <m:r>
                            <a:rPr xmlns:a="http://schemas.openxmlformats.org/drawingml/2006/main" sz="5500" i="1">
                              <a:solidFill>
                                <a:srgbClr val="5E5E5E"/>
                              </a:solidFill>
                              <a:latin typeface="Cambria Math" panose="02040503050406030204" pitchFamily="18" charset="0"/>
                            </a:rPr>
                            <m:t>)</m:t>
                          </m:r>
                        </m:num>
                        <m:den>
                          <m:sSub>
                            <m:e>
                              <m:r>
                                <a:rPr xmlns:a="http://schemas.openxmlformats.org/drawingml/2006/main" sz="5500" i="1">
                                  <a:solidFill>
                                    <a:srgbClr val="5E5E5E"/>
                                  </a:solidFill>
                                  <a:latin typeface="Cambria Math" panose="02040503050406030204" pitchFamily="18" charset="0"/>
                                </a:rPr>
                                <m:t>M</m:t>
                              </m:r>
                            </m:e>
                            <m:sub>
                              <m:r>
                                <a:rPr xmlns:a="http://schemas.openxmlformats.org/drawingml/2006/main" sz="5500" i="1">
                                  <a:solidFill>
                                    <a:srgbClr val="5E5E5E"/>
                                  </a:solidFill>
                                  <a:latin typeface="Cambria Math" panose="02040503050406030204" pitchFamily="18" charset="0"/>
                                </a:rPr>
                                <m:t>0</m:t>
                              </m:r>
                            </m:sub>
                          </m:sSub>
                        </m:den>
                      </m:f>
                    </m:num>
                    <m:den>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R</m:t>
                          </m:r>
                        </m:num>
                        <m:den>
                          <m:sSub>
                            <m:e>
                              <m:r>
                                <a:rPr xmlns:a="http://schemas.openxmlformats.org/drawingml/2006/main" sz="5500" i="1">
                                  <a:solidFill>
                                    <a:srgbClr val="5E5E5E"/>
                                  </a:solidFill>
                                  <a:latin typeface="Cambria Math" panose="02040503050406030204" pitchFamily="18" charset="0"/>
                                </a:rPr>
                                <m:t>R</m:t>
                              </m:r>
                            </m:e>
                            <m:sub>
                              <m:r>
                                <a:rPr xmlns:a="http://schemas.openxmlformats.org/drawingml/2006/main" sz="5500" i="1">
                                  <a:solidFill>
                                    <a:srgbClr val="5E5E5E"/>
                                  </a:solidFill>
                                  <a:latin typeface="Cambria Math" panose="02040503050406030204" pitchFamily="18" charset="0"/>
                                </a:rPr>
                                <m:t>m</m:t>
                              </m:r>
                            </m:sub>
                          </m:sSub>
                        </m:den>
                      </m:f>
                    </m:den>
                  </m:f>
                </m:oMath>
              </m:oMathPara>
            </a14:m>
            <a:endParaRPr sz="5500">
              <a:solidFill>
                <a:srgbClr val="5E5E5E"/>
              </a:solidFill>
            </a:endParaRPr>
          </a:p>
        </p:txBody>
      </p:sp>
      <p:sp>
        <p:nvSpPr>
          <p:cNvPr id="399" name="Use it for built area and population"/>
          <p:cNvSpPr txBox="1"/>
          <p:nvPr/>
        </p:nvSpPr>
        <p:spPr>
          <a:xfrm>
            <a:off x="918793" y="6627317"/>
            <a:ext cx="4817060"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Use it for built area and population</a:t>
            </a:r>
          </a:p>
        </p:txBody>
      </p:sp>
      <p:sp>
        <p:nvSpPr>
          <p:cNvPr id="400" name="Equation"/>
          <p:cNvSpPr txBox="1"/>
          <p:nvPr/>
        </p:nvSpPr>
        <p:spPr>
          <a:xfrm>
            <a:off x="1534669" y="7553583"/>
            <a:ext cx="3859920" cy="2523859"/>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e>
                    <m:sup>
                      <m:r>
                        <a:rPr xmlns:a="http://schemas.openxmlformats.org/drawingml/2006/main" sz="5500" i="1">
                          <a:solidFill>
                            <a:srgbClr val="5E5E5E"/>
                          </a:solidFill>
                          <a:latin typeface="Cambria Math" panose="02040503050406030204" pitchFamily="18" charset="0"/>
                        </a:rPr>
                        <m:t>N</m:t>
                      </m:r>
                    </m:sup>
                  </m:sSup>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N</m:t>
                          </m:r>
                        </m:num>
                        <m:den>
                          <m:sSub>
                            <m:e>
                              <m:r>
                                <a:rPr xmlns:a="http://schemas.openxmlformats.org/drawingml/2006/main" sz="5500" i="1">
                                  <a:solidFill>
                                    <a:srgbClr val="5E5E5E"/>
                                  </a:solidFill>
                                  <a:latin typeface="Cambria Math" panose="02040503050406030204" pitchFamily="18" charset="0"/>
                                </a:rPr>
                                <m:t>N</m:t>
                              </m:r>
                            </m:e>
                            <m:sub>
                              <m:r>
                                <a:rPr xmlns:a="http://schemas.openxmlformats.org/drawingml/2006/main" sz="5500" i="1">
                                  <a:solidFill>
                                    <a:srgbClr val="5E5E5E"/>
                                  </a:solidFill>
                                  <a:latin typeface="Cambria Math" panose="02040503050406030204" pitchFamily="18" charset="0"/>
                                </a:rPr>
                                <m:t>0</m:t>
                              </m:r>
                            </m:sub>
                          </m:sSub>
                        </m:den>
                      </m:f>
                    </m:num>
                    <m:den>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R</m:t>
                          </m:r>
                        </m:num>
                        <m:den>
                          <m:sSub>
                            <m:e>
                              <m:r>
                                <a:rPr xmlns:a="http://schemas.openxmlformats.org/drawingml/2006/main" sz="5500" i="1">
                                  <a:solidFill>
                                    <a:srgbClr val="5E5E5E"/>
                                  </a:solidFill>
                                  <a:latin typeface="Cambria Math" panose="02040503050406030204" pitchFamily="18" charset="0"/>
                                </a:rPr>
                                <m:t>R</m:t>
                              </m:r>
                            </m:e>
                            <m:sub>
                              <m:r>
                                <a:rPr xmlns:a="http://schemas.openxmlformats.org/drawingml/2006/main" sz="5500" i="1">
                                  <a:solidFill>
                                    <a:srgbClr val="5E5E5E"/>
                                  </a:solidFill>
                                  <a:latin typeface="Cambria Math" panose="02040503050406030204" pitchFamily="18" charset="0"/>
                                </a:rPr>
                                <m:t>m</m:t>
                              </m:r>
                            </m:sub>
                          </m:sSub>
                        </m:den>
                      </m:f>
                    </m:den>
                  </m:f>
                </m:oMath>
              </m:oMathPara>
            </a14:m>
            <a:endParaRPr sz="5500">
              <a:solidFill>
                <a:srgbClr val="5E5E5E"/>
              </a:solidFill>
            </a:endParaRPr>
          </a:p>
        </p:txBody>
      </p:sp>
      <p:sp>
        <p:nvSpPr>
          <p:cNvPr id="401" name="Equation"/>
          <p:cNvSpPr txBox="1"/>
          <p:nvPr/>
        </p:nvSpPr>
        <p:spPr>
          <a:xfrm>
            <a:off x="8008230" y="7491078"/>
            <a:ext cx="3997226" cy="2648867"/>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p>
                    <m:e>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e>
                    <m:sup>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n</m:t>
                          </m:r>
                        </m:sub>
                      </m:sSub>
                    </m:sup>
                  </m:sSup>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n</m:t>
                              </m:r>
                            </m:sub>
                          </m:sSub>
                        </m:num>
                        <m:den>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0</m:t>
                              </m:r>
                            </m:sub>
                          </m:sSub>
                        </m:den>
                      </m:f>
                    </m:num>
                    <m:den>
                      <m:r>
                        <m:rPr>
                          <m:sty m:val="p"/>
                        </m:rPr>
                        <a:rPr xmlns:a="http://schemas.openxmlformats.org/drawingml/2006/main" sz="5500" i="1">
                          <a:solidFill>
                            <a:srgbClr val="5E5E5E"/>
                          </a:solidFill>
                          <a:latin typeface="Cambria Math" panose="02040503050406030204" pitchFamily="18" charset="0"/>
                        </a:rPr>
                        <m:t>log</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R</m:t>
                          </m:r>
                        </m:num>
                        <m:den>
                          <m:sSub>
                            <m:e>
                              <m:r>
                                <a:rPr xmlns:a="http://schemas.openxmlformats.org/drawingml/2006/main" sz="5500" i="1">
                                  <a:solidFill>
                                    <a:srgbClr val="5E5E5E"/>
                                  </a:solidFill>
                                  <a:latin typeface="Cambria Math" panose="02040503050406030204" pitchFamily="18" charset="0"/>
                                </a:rPr>
                                <m:t>R</m:t>
                              </m:r>
                            </m:e>
                            <m:sub>
                              <m:r>
                                <a:rPr xmlns:a="http://schemas.openxmlformats.org/drawingml/2006/main" sz="5500" i="1">
                                  <a:solidFill>
                                    <a:srgbClr val="5E5E5E"/>
                                  </a:solidFill>
                                  <a:latin typeface="Cambria Math" panose="02040503050406030204" pitchFamily="18" charset="0"/>
                                </a:rPr>
                                <m:t>m</m:t>
                              </m:r>
                            </m:sub>
                          </m:sSub>
                        </m:den>
                      </m:f>
                    </m:den>
                  </m:f>
                </m:oMath>
              </m:oMathPara>
            </a14:m>
            <a:endParaRPr sz="5500">
              <a:solidFill>
                <a:srgbClr val="5E5E5E"/>
              </a:solidFill>
            </a:endParaRPr>
          </a:p>
        </p:txBody>
      </p:sp>
      <p:sp>
        <p:nvSpPr>
          <p:cNvPr id="402" name="Equation"/>
          <p:cNvSpPr txBox="1"/>
          <p:nvPr/>
        </p:nvSpPr>
        <p:spPr>
          <a:xfrm>
            <a:off x="719751" y="11079508"/>
            <a:ext cx="11285705" cy="2076536"/>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f>
                    <m:fPr>
                      <m:ctrlPr>
                        <a:rPr xmlns:a="http://schemas.openxmlformats.org/drawingml/2006/main" sz="5500" i="1">
                          <a:solidFill>
                            <a:srgbClr val="5E5E5E"/>
                          </a:solidFill>
                          <a:latin typeface="Cambria Math" panose="02040503050406030204" pitchFamily="18" charset="0"/>
                        </a:rPr>
                      </m:ctrlPr>
                      <m:type m:val="bar"/>
                    </m:fPr>
                    <m:num>
                      <m:sSup>
                        <m:e>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e>
                        <m:sup>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n</m:t>
                              </m:r>
                            </m:sub>
                          </m:sSub>
                        </m:sup>
                      </m:sSup>
                    </m:num>
                    <m:den>
                      <m:sSup>
                        <m:e>
                          <m:sSub>
                            <m:e>
                              <m:r>
                                <a:rPr xmlns:a="http://schemas.openxmlformats.org/drawingml/2006/main" sz="5500" i="1">
                                  <a:solidFill>
                                    <a:srgbClr val="5E5E5E"/>
                                  </a:solidFill>
                                  <a:latin typeface="Cambria Math" panose="02040503050406030204" pitchFamily="18" charset="0"/>
                                </a:rPr>
                                <m:t>D</m:t>
                              </m:r>
                            </m:e>
                            <m:sub>
                              <m:r>
                                <a:rPr xmlns:a="http://schemas.openxmlformats.org/drawingml/2006/main" sz="5500" i="1">
                                  <a:solidFill>
                                    <a:srgbClr val="5E5E5E"/>
                                  </a:solidFill>
                                  <a:latin typeface="Cambria Math" panose="02040503050406030204" pitchFamily="18" charset="0"/>
                                </a:rPr>
                                <m:t>f</m:t>
                              </m:r>
                            </m:sub>
                          </m:sSub>
                        </m:e>
                        <m:sup>
                          <m:r>
                            <a:rPr xmlns:a="http://schemas.openxmlformats.org/drawingml/2006/main" sz="5500" i="1">
                              <a:solidFill>
                                <a:srgbClr val="5E5E5E"/>
                              </a:solidFill>
                              <a:latin typeface="Cambria Math" panose="02040503050406030204" pitchFamily="18" charset="0"/>
                            </a:rPr>
                            <m:t>N</m:t>
                          </m:r>
                        </m:sup>
                      </m:sSup>
                    </m:den>
                  </m:f>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m:rPr>
                          <m:sty m:val="p"/>
                        </m:rPr>
                        <a:rPr xmlns:a="http://schemas.openxmlformats.org/drawingml/2006/main" sz="5500" i="1">
                          <a:solidFill>
                            <a:srgbClr val="5E5E5E"/>
                          </a:solidFill>
                          <a:latin typeface="Cambria Math" panose="02040503050406030204" pitchFamily="18" charset="0"/>
                        </a:rPr>
                        <m:t>log</m:t>
                      </m:r>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n</m:t>
                          </m:r>
                        </m:sub>
                      </m:sSub>
                      <m:r>
                        <a:rPr xmlns:a="http://schemas.openxmlformats.org/drawingml/2006/main" sz="5500" i="1">
                          <a:solidFill>
                            <a:srgbClr val="5E5E5E"/>
                          </a:solidFill>
                          <a:latin typeface="Cambria Math" panose="02040503050406030204" pitchFamily="18" charset="0"/>
                        </a:rPr>
                        <m:t>-</m:t>
                      </m:r>
                      <m:r>
                        <m:rPr>
                          <m:sty m:val="p"/>
                        </m:rPr>
                        <a:rPr xmlns:a="http://schemas.openxmlformats.org/drawingml/2006/main" sz="5500" i="1">
                          <a:solidFill>
                            <a:srgbClr val="5E5E5E"/>
                          </a:solidFill>
                          <a:latin typeface="Cambria Math" panose="02040503050406030204" pitchFamily="18" charset="0"/>
                        </a:rPr>
                        <m:t>log</m:t>
                      </m:r>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0</m:t>
                          </m:r>
                        </m:sub>
                      </m:sSub>
                    </m:num>
                    <m:den>
                      <m:r>
                        <m:rPr>
                          <m:sty m:val="p"/>
                        </m:rPr>
                        <a:rPr xmlns:a="http://schemas.openxmlformats.org/drawingml/2006/main" sz="5500" i="1">
                          <a:solidFill>
                            <a:srgbClr val="5E5E5E"/>
                          </a:solidFill>
                          <a:latin typeface="Cambria Math" panose="02040503050406030204" pitchFamily="18" charset="0"/>
                        </a:rPr>
                        <m:t>log</m:t>
                      </m:r>
                      <m:r>
                        <a:rPr xmlns:a="http://schemas.openxmlformats.org/drawingml/2006/main" sz="5500" i="1">
                          <a:solidFill>
                            <a:srgbClr val="5E5E5E"/>
                          </a:solidFill>
                          <a:latin typeface="Cambria Math" panose="02040503050406030204" pitchFamily="18" charset="0"/>
                        </a:rPr>
                        <m:t>N</m:t>
                      </m:r>
                      <m:r>
                        <a:rPr xmlns:a="http://schemas.openxmlformats.org/drawingml/2006/main" sz="5500" i="1">
                          <a:solidFill>
                            <a:srgbClr val="5E5E5E"/>
                          </a:solidFill>
                          <a:latin typeface="Cambria Math" panose="02040503050406030204" pitchFamily="18" charset="0"/>
                        </a:rPr>
                        <m:t>-</m:t>
                      </m:r>
                      <m:r>
                        <m:rPr>
                          <m:sty m:val="p"/>
                        </m:rPr>
                        <a:rPr xmlns:a="http://schemas.openxmlformats.org/drawingml/2006/main" sz="5500" i="1">
                          <a:solidFill>
                            <a:srgbClr val="5E5E5E"/>
                          </a:solidFill>
                          <a:latin typeface="Cambria Math" panose="02040503050406030204" pitchFamily="18" charset="0"/>
                        </a:rPr>
                        <m:t>log</m:t>
                      </m:r>
                      <m:sSub>
                        <m:e>
                          <m:r>
                            <a:rPr xmlns:a="http://schemas.openxmlformats.org/drawingml/2006/main" sz="5500" i="1">
                              <a:solidFill>
                                <a:srgbClr val="5E5E5E"/>
                              </a:solidFill>
                              <a:latin typeface="Cambria Math" panose="02040503050406030204" pitchFamily="18" charset="0"/>
                            </a:rPr>
                            <m:t>N</m:t>
                          </m:r>
                        </m:e>
                        <m:sub>
                          <m:r>
                            <a:rPr xmlns:a="http://schemas.openxmlformats.org/drawingml/2006/main" sz="5500" i="1">
                              <a:solidFill>
                                <a:srgbClr val="5E5E5E"/>
                              </a:solidFill>
                              <a:latin typeface="Cambria Math" panose="02040503050406030204" pitchFamily="18" charset="0"/>
                            </a:rPr>
                            <m:t>0</m:t>
                          </m:r>
                        </m:sub>
                      </m:sSub>
                    </m:den>
                  </m:f>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m:rPr>
                          <m:sty m:val="p"/>
                        </m:rPr>
                        <a:rPr xmlns:a="http://schemas.openxmlformats.org/drawingml/2006/main" sz="5500" i="1">
                          <a:solidFill>
                            <a:srgbClr val="5E5E5E"/>
                          </a:solidFill>
                          <a:latin typeface="Cambria Math" panose="02040503050406030204" pitchFamily="18" charset="0"/>
                        </a:rPr>
                        <m:t>Δ</m:t>
                      </m:r>
                      <m:r>
                        <m:rPr>
                          <m:sty m:val="p"/>
                        </m:rPr>
                        <a:rPr xmlns:a="http://schemas.openxmlformats.org/drawingml/2006/main" sz="5500" i="1">
                          <a:solidFill>
                            <a:srgbClr val="5E5E5E"/>
                          </a:solidFill>
                          <a:latin typeface="Cambria Math" panose="02040503050406030204" pitchFamily="18" charset="0"/>
                        </a:rPr>
                        <m:t>log</m:t>
                      </m:r>
                      <m:sSub>
                        <m:e>
                          <m:r>
                            <a:rPr xmlns:a="http://schemas.openxmlformats.org/drawingml/2006/main" sz="5500" i="1">
                              <a:solidFill>
                                <a:srgbClr val="5E5E5E"/>
                              </a:solidFill>
                              <a:latin typeface="Cambria Math" panose="02040503050406030204" pitchFamily="18" charset="0"/>
                            </a:rPr>
                            <m:t>A</m:t>
                          </m:r>
                        </m:e>
                        <m:sub>
                          <m:r>
                            <a:rPr xmlns:a="http://schemas.openxmlformats.org/drawingml/2006/main" sz="5500" i="1">
                              <a:solidFill>
                                <a:srgbClr val="5E5E5E"/>
                              </a:solidFill>
                              <a:latin typeface="Cambria Math" panose="02040503050406030204" pitchFamily="18" charset="0"/>
                            </a:rPr>
                            <m:t>n</m:t>
                          </m:r>
                        </m:sub>
                      </m:sSub>
                    </m:num>
                    <m:den>
                      <m:r>
                        <m:rPr>
                          <m:sty m:val="p"/>
                        </m:rPr>
                        <a:rPr xmlns:a="http://schemas.openxmlformats.org/drawingml/2006/main" sz="5500" i="1">
                          <a:solidFill>
                            <a:srgbClr val="5E5E5E"/>
                          </a:solidFill>
                          <a:latin typeface="Cambria Math" panose="02040503050406030204" pitchFamily="18" charset="0"/>
                        </a:rPr>
                        <m:t>Δ</m:t>
                      </m:r>
                      <m:r>
                        <m:rPr>
                          <m:sty m:val="p"/>
                        </m:rPr>
                        <a:rPr xmlns:a="http://schemas.openxmlformats.org/drawingml/2006/main" sz="5500" i="1">
                          <a:solidFill>
                            <a:srgbClr val="5E5E5E"/>
                          </a:solidFill>
                          <a:latin typeface="Cambria Math" panose="02040503050406030204" pitchFamily="18" charset="0"/>
                        </a:rPr>
                        <m:t>log</m:t>
                      </m:r>
                      <m:r>
                        <a:rPr xmlns:a="http://schemas.openxmlformats.org/drawingml/2006/main" sz="5500" i="1">
                          <a:solidFill>
                            <a:srgbClr val="5E5E5E"/>
                          </a:solidFill>
                          <a:latin typeface="Cambria Math" panose="02040503050406030204" pitchFamily="18" charset="0"/>
                        </a:rPr>
                        <m:t>N</m:t>
                      </m:r>
                    </m:den>
                  </m:f>
                  <m:r>
                    <a:rPr xmlns:a="http://schemas.openxmlformats.org/drawingml/2006/main" sz="5500" i="1">
                      <a:solidFill>
                        <a:srgbClr val="5E5E5E"/>
                      </a:solidFill>
                      <a:latin typeface="Cambria Math" panose="02040503050406030204" pitchFamily="18" charset="0"/>
                    </a:rPr>
                    <m:t>=</m:t>
                  </m:r>
                  <m:f>
                    <m:fPr>
                      <m:ctrlPr>
                        <a:rPr xmlns:a="http://schemas.openxmlformats.org/drawingml/2006/main" sz="5500" i="1">
                          <a:solidFill>
                            <a:srgbClr val="5E5E5E"/>
                          </a:solidFill>
                          <a:latin typeface="Cambria Math" panose="02040503050406030204" pitchFamily="18" charset="0"/>
                        </a:rPr>
                      </m:ctrlPr>
                      <m:type m:val="bar"/>
                    </m:fPr>
                    <m:num>
                      <m:r>
                        <a:rPr xmlns:a="http://schemas.openxmlformats.org/drawingml/2006/main" sz="5500" i="1">
                          <a:solidFill>
                            <a:srgbClr val="5E5E5E"/>
                          </a:solidFill>
                          <a:latin typeface="Cambria Math" panose="02040503050406030204" pitchFamily="18" charset="0"/>
                        </a:rPr>
                        <m:t>5</m:t>
                      </m:r>
                    </m:num>
                    <m:den>
                      <m:r>
                        <a:rPr xmlns:a="http://schemas.openxmlformats.org/drawingml/2006/main" sz="5500" i="1">
                          <a:solidFill>
                            <a:srgbClr val="5E5E5E"/>
                          </a:solidFill>
                          <a:latin typeface="Cambria Math" panose="02040503050406030204" pitchFamily="18" charset="0"/>
                        </a:rPr>
                        <m:t>6</m:t>
                      </m:r>
                    </m:den>
                  </m:f>
                </m:oMath>
              </m:oMathPara>
            </a14:m>
            <a:endParaRPr sz="5500">
              <a:solidFill>
                <a:srgbClr val="5E5E5E"/>
              </a:solidFill>
            </a:endParaRPr>
          </a:p>
        </p:txBody>
      </p:sp>
      <p:sp>
        <p:nvSpPr>
          <p:cNvPr id="403" name="another way to measure urban scaling exponents"/>
          <p:cNvSpPr txBox="1"/>
          <p:nvPr/>
        </p:nvSpPr>
        <p:spPr>
          <a:xfrm>
            <a:off x="6136148" y="13232851"/>
            <a:ext cx="6905855"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another way to measure urban scaling exponents </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Slums and Informal Settlements"/>
          <p:cNvSpPr txBox="1"/>
          <p:nvPr>
            <p:ph type="body" sz="half" idx="1"/>
          </p:nvPr>
        </p:nvSpPr>
        <p:spPr>
          <a:prstGeom prst="rect">
            <a:avLst/>
          </a:prstGeom>
        </p:spPr>
        <p:txBody>
          <a:bodyPr/>
          <a:lstStyle/>
          <a:p>
            <a:pPr/>
            <a:r>
              <a:t>Slums and Informal Settlements</a:t>
            </a:r>
          </a:p>
        </p:txBody>
      </p:sp>
      <p:sp>
        <p:nvSpPr>
          <p:cNvPr id="408" name="Have incomplete infrastructure networks, can use these ideas to identify where and how much to do"/>
          <p:cNvSpPr txBox="1"/>
          <p:nvPr/>
        </p:nvSpPr>
        <p:spPr>
          <a:xfrm>
            <a:off x="5012479" y="8743344"/>
            <a:ext cx="13827253" cy="46136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Have incomplete infrastructure networks, can use these ideas to identify where and how much to do </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0" name="F1.large-5.jpg" descr="F1.large-5.jpg"/>
          <p:cNvPicPr>
            <a:picLocks noChangeAspect="1"/>
          </p:cNvPicPr>
          <p:nvPr/>
        </p:nvPicPr>
        <p:blipFill>
          <a:blip r:embed="rId3">
            <a:extLst/>
          </a:blip>
          <a:stretch>
            <a:fillRect/>
          </a:stretch>
        </p:blipFill>
        <p:spPr>
          <a:xfrm>
            <a:off x="3967536" y="1193147"/>
            <a:ext cx="16448928" cy="11952888"/>
          </a:xfrm>
          <a:prstGeom prst="rect">
            <a:avLst/>
          </a:prstGeom>
          <a:ln w="12700">
            <a:miter lim="400000"/>
          </a:ln>
        </p:spPr>
      </p:pic>
      <p:sp>
        <p:nvSpPr>
          <p:cNvPr id="411" name="https://www.science.org/doi/10.1126/sciadv.aar4644"/>
          <p:cNvSpPr txBox="1"/>
          <p:nvPr/>
        </p:nvSpPr>
        <p:spPr>
          <a:xfrm>
            <a:off x="16719085" y="12991513"/>
            <a:ext cx="730849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https://www.science.org/doi/10.1126/sciadv.aar4644</a:t>
            </a:r>
          </a:p>
        </p:txBody>
      </p:sp>
      <p:sp>
        <p:nvSpPr>
          <p:cNvPr id="412" name="A network (graph theory) model to identify disconnected parcels and underserviced city blocks"/>
          <p:cNvSpPr txBox="1"/>
          <p:nvPr/>
        </p:nvSpPr>
        <p:spPr>
          <a:xfrm>
            <a:off x="3013506" y="199269"/>
            <a:ext cx="18356988" cy="59751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400"/>
            </a:lvl1pPr>
          </a:lstStyle>
          <a:p>
            <a:pPr/>
            <a:r>
              <a:t>A network (graph theory) model to identify disconnected parcels and underserviced city blocks</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16" name="capeSouth_original-2.jpg" descr="capeSouth_original-2.jpg"/>
          <p:cNvPicPr>
            <a:picLocks noChangeAspect="1"/>
          </p:cNvPicPr>
          <p:nvPr/>
        </p:nvPicPr>
        <p:blipFill>
          <a:blip r:embed="rId2">
            <a:extLst/>
          </a:blip>
          <a:srcRect l="2646" t="0" r="2646" b="0"/>
          <a:stretch>
            <a:fillRect/>
          </a:stretch>
        </p:blipFill>
        <p:spPr>
          <a:xfrm>
            <a:off x="13327285" y="-1092157"/>
            <a:ext cx="12341721" cy="9773579"/>
          </a:xfrm>
          <a:prstGeom prst="rect">
            <a:avLst/>
          </a:prstGeom>
          <a:ln w="12700">
            <a:miter lim="400000"/>
          </a:ln>
        </p:spPr>
      </p:pic>
      <p:pic>
        <p:nvPicPr>
          <p:cNvPr id="417" name="capeSouth_duals.pdf" descr="capeSouth_duals.pdf"/>
          <p:cNvPicPr>
            <a:picLocks noChangeAspect="1"/>
          </p:cNvPicPr>
          <p:nvPr/>
        </p:nvPicPr>
        <p:blipFill>
          <a:blip r:embed="rId3">
            <a:extLst/>
          </a:blip>
          <a:srcRect l="2594" t="0" r="2594" b="0"/>
          <a:stretch>
            <a:fillRect/>
          </a:stretch>
        </p:blipFill>
        <p:spPr>
          <a:xfrm>
            <a:off x="15875051" y="7109217"/>
            <a:ext cx="8376606" cy="6626236"/>
          </a:xfrm>
          <a:prstGeom prst="rect">
            <a:avLst/>
          </a:prstGeom>
          <a:ln w="12700">
            <a:miter lim="400000"/>
          </a:ln>
        </p:spPr>
      </p:pic>
      <p:pic>
        <p:nvPicPr>
          <p:cNvPr id="418" name="CapetownSouthServices.jpg" descr="CapetownSouthServices.jpg"/>
          <p:cNvPicPr>
            <a:picLocks noChangeAspect="1"/>
          </p:cNvPicPr>
          <p:nvPr/>
        </p:nvPicPr>
        <p:blipFill>
          <a:blip r:embed="rId4">
            <a:extLst/>
          </a:blip>
          <a:srcRect l="7905" t="0" r="7905" b="0"/>
          <a:stretch>
            <a:fillRect/>
          </a:stretch>
        </p:blipFill>
        <p:spPr>
          <a:xfrm>
            <a:off x="313597" y="1417623"/>
            <a:ext cx="14042577" cy="11786747"/>
          </a:xfrm>
          <a:prstGeom prst="rect">
            <a:avLst/>
          </a:prstGeom>
          <a:ln w="12700">
            <a:miter lim="400000"/>
          </a:ln>
        </p:spPr>
      </p:pic>
      <p:sp>
        <p:nvSpPr>
          <p:cNvPr id="419" name="A disconnected block in a South African Township"/>
          <p:cNvSpPr txBox="1"/>
          <p:nvPr/>
        </p:nvSpPr>
        <p:spPr>
          <a:xfrm>
            <a:off x="1814204" y="614287"/>
            <a:ext cx="10355124" cy="64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584200">
              <a:defRPr sz="3600">
                <a:solidFill>
                  <a:srgbClr val="000000"/>
                </a:solidFill>
                <a:latin typeface="Helvetica Light"/>
                <a:ea typeface="Helvetica Light"/>
                <a:cs typeface="Helvetica Light"/>
                <a:sym typeface="Helvetica Light"/>
              </a:defRPr>
            </a:lvl1pPr>
          </a:lstStyle>
          <a:p>
            <a:pPr/>
            <a:r>
              <a:t>A disconnected block in a South African Township</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1" name="F3.large-2.jpg" descr="F3.large-2.jpg"/>
          <p:cNvPicPr>
            <a:picLocks noChangeAspect="1"/>
          </p:cNvPicPr>
          <p:nvPr/>
        </p:nvPicPr>
        <p:blipFill>
          <a:blip r:embed="rId3">
            <a:extLst/>
          </a:blip>
          <a:stretch>
            <a:fillRect/>
          </a:stretch>
        </p:blipFill>
        <p:spPr>
          <a:xfrm>
            <a:off x="4474455" y="274700"/>
            <a:ext cx="15435090" cy="13166599"/>
          </a:xfrm>
          <a:prstGeom prst="rect">
            <a:avLst/>
          </a:prstGeom>
          <a:ln w="12700">
            <a:miter lim="400000"/>
          </a:ln>
        </p:spPr>
      </p:pic>
      <p:sp>
        <p:nvSpPr>
          <p:cNvPr id="422" name="Line"/>
          <p:cNvSpPr/>
          <p:nvPr/>
        </p:nvSpPr>
        <p:spPr>
          <a:xfrm>
            <a:off x="7497216" y="10883332"/>
            <a:ext cx="3878053" cy="528740"/>
          </a:xfrm>
          <a:custGeom>
            <a:avLst/>
            <a:gdLst/>
            <a:ahLst/>
            <a:cxnLst>
              <a:cxn ang="0">
                <a:pos x="wd2" y="hd2"/>
              </a:cxn>
              <a:cxn ang="5400000">
                <a:pos x="wd2" y="hd2"/>
              </a:cxn>
              <a:cxn ang="10800000">
                <a:pos x="wd2" y="hd2"/>
              </a:cxn>
              <a:cxn ang="16200000">
                <a:pos x="wd2" y="hd2"/>
              </a:cxn>
            </a:cxnLst>
            <a:rect l="0" t="0" r="r" b="b"/>
            <a:pathLst>
              <a:path w="21600" h="20253" fill="norm" stroke="1" extrusionOk="0">
                <a:moveTo>
                  <a:pt x="0" y="20253"/>
                </a:moveTo>
                <a:cubicBezTo>
                  <a:pt x="883" y="11730"/>
                  <a:pt x="4576" y="-1347"/>
                  <a:pt x="7346" y="112"/>
                </a:cubicBezTo>
                <a:cubicBezTo>
                  <a:pt x="9712" y="1358"/>
                  <a:pt x="11875" y="9085"/>
                  <a:pt x="14184" y="12690"/>
                </a:cubicBezTo>
                <a:cubicBezTo>
                  <a:pt x="16643" y="16531"/>
                  <a:pt x="19209" y="15636"/>
                  <a:pt x="21600" y="10104"/>
                </a:cubicBezTo>
              </a:path>
            </a:pathLst>
          </a:custGeom>
          <a:ln w="25400">
            <a:solidFill>
              <a:srgbClr val="000000"/>
            </a:solidFill>
            <a:miter lim="400000"/>
            <a:head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3" name="Line"/>
          <p:cNvSpPr/>
          <p:nvPr/>
        </p:nvSpPr>
        <p:spPr>
          <a:xfrm>
            <a:off x="7560073" y="10114373"/>
            <a:ext cx="5077708" cy="1477122"/>
          </a:xfrm>
          <a:custGeom>
            <a:avLst/>
            <a:gdLst/>
            <a:ahLst/>
            <a:cxnLst>
              <a:cxn ang="0">
                <a:pos x="wd2" y="hd2"/>
              </a:cxn>
              <a:cxn ang="5400000">
                <a:pos x="wd2" y="hd2"/>
              </a:cxn>
              <a:cxn ang="10800000">
                <a:pos x="wd2" y="hd2"/>
              </a:cxn>
              <a:cxn ang="16200000">
                <a:pos x="wd2" y="hd2"/>
              </a:cxn>
            </a:cxnLst>
            <a:rect l="0" t="0" r="r" b="b"/>
            <a:pathLst>
              <a:path w="21161" h="20118" fill="norm" stroke="1" extrusionOk="0">
                <a:moveTo>
                  <a:pt x="0" y="7183"/>
                </a:moveTo>
                <a:cubicBezTo>
                  <a:pt x="2184" y="863"/>
                  <a:pt x="5188" y="-1482"/>
                  <a:pt x="8010" y="930"/>
                </a:cubicBezTo>
                <a:cubicBezTo>
                  <a:pt x="9805" y="2464"/>
                  <a:pt x="11448" y="5921"/>
                  <a:pt x="13311" y="6055"/>
                </a:cubicBezTo>
                <a:cubicBezTo>
                  <a:pt x="15996" y="6248"/>
                  <a:pt x="19174" y="602"/>
                  <a:pt x="20738" y="8186"/>
                </a:cubicBezTo>
                <a:cubicBezTo>
                  <a:pt x="21600" y="12368"/>
                  <a:pt x="21095" y="18082"/>
                  <a:pt x="19683" y="20118"/>
                </a:cubicBezTo>
              </a:path>
            </a:pathLst>
          </a:custGeom>
          <a:ln w="25400">
            <a:solidFill>
              <a:srgbClr val="000000"/>
            </a:solidFill>
            <a:miter lim="400000"/>
            <a:head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4" name="Line"/>
          <p:cNvSpPr/>
          <p:nvPr/>
        </p:nvSpPr>
        <p:spPr>
          <a:xfrm>
            <a:off x="7025332" y="11907799"/>
            <a:ext cx="5704612" cy="751368"/>
          </a:xfrm>
          <a:custGeom>
            <a:avLst/>
            <a:gdLst/>
            <a:ahLst/>
            <a:cxnLst>
              <a:cxn ang="0">
                <a:pos x="wd2" y="hd2"/>
              </a:cxn>
              <a:cxn ang="5400000">
                <a:pos x="wd2" y="hd2"/>
              </a:cxn>
              <a:cxn ang="10800000">
                <a:pos x="wd2" y="hd2"/>
              </a:cxn>
              <a:cxn ang="16200000">
                <a:pos x="wd2" y="hd2"/>
              </a:cxn>
            </a:cxnLst>
            <a:rect l="0" t="0" r="r" b="b"/>
            <a:pathLst>
              <a:path w="21600" h="20252" fill="norm" stroke="1" extrusionOk="0">
                <a:moveTo>
                  <a:pt x="21600" y="14941"/>
                </a:moveTo>
                <a:cubicBezTo>
                  <a:pt x="20437" y="19436"/>
                  <a:pt x="19097" y="21600"/>
                  <a:pt x="17801" y="19359"/>
                </a:cubicBezTo>
                <a:cubicBezTo>
                  <a:pt x="16434" y="16995"/>
                  <a:pt x="15278" y="10516"/>
                  <a:pt x="13915" y="7779"/>
                </a:cubicBezTo>
                <a:cubicBezTo>
                  <a:pt x="10558" y="1034"/>
                  <a:pt x="7211" y="17970"/>
                  <a:pt x="3792" y="14536"/>
                </a:cubicBezTo>
                <a:cubicBezTo>
                  <a:pt x="2325" y="13063"/>
                  <a:pt x="980" y="7908"/>
                  <a:pt x="0" y="0"/>
                </a:cubicBezTo>
              </a:path>
            </a:pathLst>
          </a:cu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
        <p:nvSpPr>
          <p:cNvPr id="425" name="Line"/>
          <p:cNvSpPr/>
          <p:nvPr/>
        </p:nvSpPr>
        <p:spPr>
          <a:xfrm>
            <a:off x="6191721" y="9675834"/>
            <a:ext cx="7647139" cy="2625299"/>
          </a:xfrm>
          <a:custGeom>
            <a:avLst/>
            <a:gdLst/>
            <a:ahLst/>
            <a:cxnLst>
              <a:cxn ang="0">
                <a:pos x="wd2" y="hd2"/>
              </a:cxn>
              <a:cxn ang="5400000">
                <a:pos x="wd2" y="hd2"/>
              </a:cxn>
              <a:cxn ang="10800000">
                <a:pos x="wd2" y="hd2"/>
              </a:cxn>
              <a:cxn ang="16200000">
                <a:pos x="wd2" y="hd2"/>
              </a:cxn>
            </a:cxnLst>
            <a:rect l="0" t="0" r="r" b="b"/>
            <a:pathLst>
              <a:path w="21205" h="21082" fill="norm" stroke="1" extrusionOk="0">
                <a:moveTo>
                  <a:pt x="20204" y="21082"/>
                </a:moveTo>
                <a:cubicBezTo>
                  <a:pt x="21600" y="16546"/>
                  <a:pt x="21528" y="9641"/>
                  <a:pt x="20041" y="5356"/>
                </a:cubicBezTo>
                <a:cubicBezTo>
                  <a:pt x="18876" y="2003"/>
                  <a:pt x="17166" y="1312"/>
                  <a:pt x="15532" y="844"/>
                </a:cubicBezTo>
                <a:cubicBezTo>
                  <a:pt x="12668" y="24"/>
                  <a:pt x="9776" y="-518"/>
                  <a:pt x="6930" y="771"/>
                </a:cubicBezTo>
                <a:cubicBezTo>
                  <a:pt x="4484" y="1878"/>
                  <a:pt x="2133" y="4315"/>
                  <a:pt x="0" y="7953"/>
                </a:cubicBezTo>
              </a:path>
            </a:pathLst>
          </a:custGeom>
          <a:ln w="25400">
            <a:solidFill>
              <a:srgbClr val="000000"/>
            </a:solidFill>
            <a:miter lim="400000"/>
            <a:tailEnd type="triangle"/>
          </a:ln>
        </p:spPr>
        <p:txBody>
          <a:bodyPr lIns="71437" tIns="71437" rIns="71437" bIns="71437" anchor="ctr"/>
          <a:lstStyle/>
          <a:p>
            <a:pPr defTabSz="821531">
              <a:defRPr sz="3000">
                <a:solidFill>
                  <a:srgbClr val="FFFFFF"/>
                </a:solidFill>
                <a:latin typeface="Helvetica Neue Medium"/>
                <a:ea typeface="Helvetica Neue Medium"/>
                <a:cs typeface="Helvetica Neue Medium"/>
                <a:sym typeface="Helvetica Neue Medium"/>
              </a:defRPr>
            </a:pPr>
          </a:p>
        </p:txBody>
      </p:sp>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29" name="image20.jpg" descr="image20.jpg"/>
          <p:cNvPicPr>
            <a:picLocks noChangeAspect="1"/>
          </p:cNvPicPr>
          <p:nvPr/>
        </p:nvPicPr>
        <p:blipFill>
          <a:blip r:embed="rId2">
            <a:extLst/>
          </a:blip>
          <a:stretch>
            <a:fillRect/>
          </a:stretch>
        </p:blipFill>
        <p:spPr>
          <a:xfrm>
            <a:off x="-77820" y="707000"/>
            <a:ext cx="24580003" cy="13028456"/>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431" name="Screen Shot 2019-10-19 at 12.30.58 AM.jpg" descr="Screen Shot 2019-10-19 at 12.30.58 AM.jpg"/>
          <p:cNvPicPr>
            <a:picLocks noChangeAspect="1"/>
          </p:cNvPicPr>
          <p:nvPr/>
        </p:nvPicPr>
        <p:blipFill>
          <a:blip r:embed="rId3">
            <a:extLst/>
          </a:blip>
          <a:stretch>
            <a:fillRect/>
          </a:stretch>
        </p:blipFill>
        <p:spPr>
          <a:xfrm>
            <a:off x="439857" y="310574"/>
            <a:ext cx="22297350" cy="12468045"/>
          </a:xfrm>
          <a:prstGeom prst="rect">
            <a:avLst/>
          </a:prstGeom>
          <a:ln w="12700">
            <a:miter lim="400000"/>
          </a:ln>
        </p:spPr>
      </p:pic>
      <p:sp>
        <p:nvSpPr>
          <p:cNvPr id="432" name="TextBox 3"/>
          <p:cNvSpPr txBox="1"/>
          <p:nvPr/>
        </p:nvSpPr>
        <p:spPr>
          <a:xfrm>
            <a:off x="4140007" y="12646696"/>
            <a:ext cx="10516124" cy="506944"/>
          </a:xfrm>
          <a:prstGeom prst="rect">
            <a:avLst/>
          </a:prstGeom>
          <a:solidFill>
            <a:srgbClr val="92D050"/>
          </a:solidFill>
          <a:ln w="12700">
            <a:miter lim="400000"/>
          </a:ln>
          <a:extLst>
            <a:ext uri="{C572A759-6A51-4108-AA02-DFA0A04FC94B}">
              <ma14:wrappingTextBoxFlag xmlns:ma14="http://schemas.microsoft.com/office/mac/drawingml/2011/main" val="1"/>
            </a:ext>
          </a:extLst>
        </p:spPr>
        <p:txBody>
          <a:bodyPr lIns="45719" rIns="45719">
            <a:spAutoFit/>
          </a:bodyPr>
          <a:lstStyle>
            <a:lvl1pPr algn="l" defTabSz="914400">
              <a:defRPr sz="3300">
                <a:solidFill>
                  <a:srgbClr val="FFFFFF"/>
                </a:solidFill>
                <a:latin typeface="Calibri"/>
                <a:ea typeface="Calibri"/>
                <a:cs typeface="Calibri"/>
                <a:sym typeface="Calibri"/>
              </a:defRPr>
            </a:lvl1pPr>
          </a:lstStyle>
          <a:p>
            <a:pPr/>
            <a:r>
              <a:t>About 150 km of new accesses are needed in Kibera.</a:t>
            </a:r>
          </a:p>
        </p:txBody>
      </p:sp>
      <p:sp>
        <p:nvSpPr>
          <p:cNvPr id="433" name="https://millionneighborhoods.org"/>
          <p:cNvSpPr txBox="1"/>
          <p:nvPr/>
        </p:nvSpPr>
        <p:spPr>
          <a:xfrm>
            <a:off x="17552099" y="1506930"/>
            <a:ext cx="6272480" cy="585113"/>
          </a:xfrm>
          <a:prstGeom prst="rect">
            <a:avLst/>
          </a:prstGeom>
          <a:solidFill>
            <a:schemeClr val="accent6"/>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https://millionneighborhoods.org</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Landscapes of Infrastructure"/>
          <p:cNvSpPr txBox="1"/>
          <p:nvPr>
            <p:ph type="body" sz="half" idx="1"/>
          </p:nvPr>
        </p:nvSpPr>
        <p:spPr>
          <a:prstGeom prst="rect">
            <a:avLst/>
          </a:prstGeom>
        </p:spPr>
        <p:txBody>
          <a:bodyPr/>
          <a:lstStyle>
            <a:lvl1pPr>
              <a:defRPr spc="-178" sz="8900"/>
            </a:lvl1pPr>
          </a:lstStyle>
          <a:p>
            <a:pPr/>
            <a:r>
              <a:t>Landscapes of Infrastructure</a:t>
            </a:r>
          </a:p>
        </p:txBody>
      </p:sp>
      <p:sp>
        <p:nvSpPr>
          <p:cNvPr id="230" name="Equation"/>
          <p:cNvSpPr txBox="1"/>
          <p:nvPr/>
        </p:nvSpPr>
        <p:spPr>
          <a:xfrm>
            <a:off x="10589606" y="8548698"/>
            <a:ext cx="3204787" cy="825265"/>
          </a:xfrm>
          <a:prstGeom prst="rect">
            <a:avLst/>
          </a:prstGeom>
          <a:ln w="12700">
            <a:miter lim="400000"/>
          </a:ln>
        </p:spPr>
        <p:txBody>
          <a:bodyPr wrap="none" lIns="0" tIns="0" rIns="0" bIns="0">
            <a:spAutoFit/>
          </a:bodyPr>
          <a:lstStyle/>
          <a:p>
            <a:pPr algn="l" defTabSz="914400" latinLnBrk="1">
              <a:defRPr sz="1800">
                <a:solidFill>
                  <a:srgbClr val="000000"/>
                </a:solidFill>
              </a:defRPr>
            </a:pPr>
            <a14:m>
              <m:oMathPara>
                <m:oMathParaPr>
                  <m:jc m:val="centerGroup"/>
                </m:oMathParaPr>
                <m:oMath>
                  <m:sSub>
                    <m:e>
                      <m:r>
                        <a:rPr xmlns:a="http://schemas.openxmlformats.org/drawingml/2006/main" sz="5900" i="1">
                          <a:solidFill>
                            <a:srgbClr val="5E5E5E"/>
                          </a:solidFill>
                          <a:latin typeface="Cambria Math" panose="02040503050406030204" pitchFamily="18" charset="0"/>
                        </a:rPr>
                        <m:t>A</m:t>
                      </m:r>
                    </m:e>
                    <m:sub>
                      <m:r>
                        <a:rPr xmlns:a="http://schemas.openxmlformats.org/drawingml/2006/main" sz="5900" i="1">
                          <a:solidFill>
                            <a:srgbClr val="5E5E5E"/>
                          </a:solidFill>
                          <a:latin typeface="Cambria Math" panose="02040503050406030204" pitchFamily="18" charset="0"/>
                        </a:rPr>
                        <m:t>n</m:t>
                      </m:r>
                    </m:sub>
                  </m:sSub>
                  <m:r>
                    <a:rPr xmlns:a="http://schemas.openxmlformats.org/drawingml/2006/main" sz="5900" i="1">
                      <a:solidFill>
                        <a:srgbClr val="5E5E5E"/>
                      </a:solidFill>
                      <a:latin typeface="Cambria Math" panose="02040503050406030204" pitchFamily="18" charset="0"/>
                    </a:rPr>
                    <m:t>/</m:t>
                  </m:r>
                  <m:r>
                    <a:rPr xmlns:a="http://schemas.openxmlformats.org/drawingml/2006/main" sz="5900" i="1">
                      <a:solidFill>
                        <a:srgbClr val="5E5E5E"/>
                      </a:solidFill>
                      <a:latin typeface="Cambria Math" panose="02040503050406030204" pitchFamily="18" charset="0"/>
                    </a:rPr>
                    <m:t>A</m:t>
                  </m:r>
                  <m:r>
                    <a:rPr xmlns:a="http://schemas.openxmlformats.org/drawingml/2006/main" sz="5900" i="1">
                      <a:solidFill>
                        <a:srgbClr val="5E5E5E"/>
                      </a:solidFill>
                      <a:latin typeface="Cambria Math" panose="02040503050406030204" pitchFamily="18" charset="0"/>
                    </a:rPr>
                    <m:t>∼</m:t>
                  </m:r>
                  <m:sSup>
                    <m:e>
                      <m:r>
                        <a:rPr xmlns:a="http://schemas.openxmlformats.org/drawingml/2006/main" sz="5900" i="1">
                          <a:solidFill>
                            <a:srgbClr val="5E5E5E"/>
                          </a:solidFill>
                          <a:latin typeface="Cambria Math" panose="02040503050406030204" pitchFamily="18" charset="0"/>
                        </a:rPr>
                        <m:t>N</m:t>
                      </m:r>
                    </m:e>
                    <m:sup>
                      <m:r>
                        <a:rPr xmlns:a="http://schemas.openxmlformats.org/drawingml/2006/main" sz="5900" i="1">
                          <a:solidFill>
                            <a:srgbClr val="5E5E5E"/>
                          </a:solidFill>
                          <a:latin typeface="Cambria Math" panose="02040503050406030204" pitchFamily="18" charset="0"/>
                        </a:rPr>
                        <m:t>δ</m:t>
                      </m:r>
                    </m:sup>
                  </m:sSup>
                </m:oMath>
              </m:oMathPara>
            </a14:m>
            <a:endParaRPr sz="5900">
              <a:solidFill>
                <a:srgbClr val="5E5E5E"/>
              </a:solidFill>
            </a:endParaRPr>
          </a:p>
        </p:txBody>
      </p:sp>
      <p:sp>
        <p:nvSpPr>
          <p:cNvPr id="231" name="Greater infrastructure network volume per unit area with city size, especially in city centers"/>
          <p:cNvSpPr txBox="1"/>
          <p:nvPr/>
        </p:nvSpPr>
        <p:spPr>
          <a:xfrm>
            <a:off x="4213015" y="10945102"/>
            <a:ext cx="15957970" cy="57317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100"/>
            </a:lvl1pPr>
          </a:lstStyle>
          <a:p>
            <a:pPr/>
            <a:r>
              <a:t>Greater infrastructure network volume per unit area with city size, especially in city centers</a:t>
            </a:r>
          </a:p>
        </p:txBody>
      </p:sp>
    </p:spTree>
  </p:cSld>
  <p:clrMapOvr>
    <a:masterClrMapping/>
  </p:clrMapOvr>
  <p:transition xmlns:p14="http://schemas.microsoft.com/office/powerpoint/2010/main" spd="med" advClick="1"/>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7" name="A large number of  interconnected phenomena…"/>
          <p:cNvSpPr txBox="1"/>
          <p:nvPr/>
        </p:nvSpPr>
        <p:spPr>
          <a:xfrm>
            <a:off x="4343018" y="1622174"/>
            <a:ext cx="15697963" cy="581677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b="1" sz="3400">
                <a:solidFill>
                  <a:srgbClr val="000000"/>
                </a:solidFill>
              </a:defRPr>
            </a:pPr>
            <a:r>
              <a:t>A large number of  interconnected phenomena </a:t>
            </a:r>
          </a:p>
          <a:p>
            <a:pPr>
              <a:defRPr b="1" sz="3400">
                <a:solidFill>
                  <a:srgbClr val="000000"/>
                </a:solidFill>
              </a:defRPr>
            </a:pPr>
          </a:p>
          <a:p>
            <a:pPr>
              <a:defRPr b="1" sz="3400">
                <a:solidFill>
                  <a:srgbClr val="000000"/>
                </a:solidFill>
              </a:defRPr>
            </a:pPr>
          </a:p>
          <a:p>
            <a:pPr>
              <a:defRPr b="1" sz="3400">
                <a:solidFill>
                  <a:srgbClr val="000000"/>
                </a:solidFill>
              </a:defRPr>
            </a:pPr>
            <a:r>
              <a:t>From behavior and cognition</a:t>
            </a:r>
          </a:p>
          <a:p>
            <a:pPr>
              <a:defRPr b="1" sz="3400">
                <a:solidFill>
                  <a:srgbClr val="000000"/>
                </a:solidFill>
              </a:defRPr>
            </a:pPr>
          </a:p>
          <a:p>
            <a:pPr>
              <a:defRPr b="1" sz="3400">
                <a:solidFill>
                  <a:srgbClr val="000000"/>
                </a:solidFill>
              </a:defRPr>
            </a:pPr>
            <a:r>
              <a:t>To infrastructure </a:t>
            </a:r>
          </a:p>
          <a:p>
            <a:pPr>
              <a:defRPr b="1" sz="3400">
                <a:solidFill>
                  <a:srgbClr val="000000"/>
                </a:solidFill>
              </a:defRPr>
            </a:pPr>
          </a:p>
          <a:p>
            <a:pPr>
              <a:defRPr b="1" sz="3400">
                <a:solidFill>
                  <a:srgbClr val="000000"/>
                </a:solidFill>
              </a:defRPr>
            </a:pPr>
            <a:r>
              <a:t>To socioeconomic performance </a:t>
            </a:r>
          </a:p>
          <a:p>
            <a:pPr>
              <a:defRPr b="1" sz="3400">
                <a:solidFill>
                  <a:srgbClr val="000000"/>
                </a:solidFill>
              </a:defRPr>
            </a:pPr>
          </a:p>
          <a:p>
            <a:pPr>
              <a:defRPr b="1" sz="3400">
                <a:solidFill>
                  <a:srgbClr val="000000"/>
                </a:solidFill>
              </a:defRPr>
            </a:pPr>
          </a:p>
          <a:p>
            <a:pPr>
              <a:defRPr b="1" sz="3400">
                <a:solidFill>
                  <a:srgbClr val="000000"/>
                </a:solidFill>
              </a:defRPr>
            </a:pPr>
            <a:r>
              <a:t>Can be understood and predicted by a theory of cities as complex networks</a:t>
            </a:r>
          </a:p>
        </p:txBody>
      </p:sp>
      <p:sp>
        <p:nvSpPr>
          <p:cNvPr id="438" name="What about exceptions? Inequality? Growth?  Information?"/>
          <p:cNvSpPr txBox="1"/>
          <p:nvPr/>
        </p:nvSpPr>
        <p:spPr>
          <a:xfrm>
            <a:off x="6612889" y="11064544"/>
            <a:ext cx="11158221" cy="585113"/>
          </a:xfrm>
          <a:prstGeom prst="rect">
            <a:avLst/>
          </a:prstGeom>
          <a:solidFill>
            <a:srgbClr val="ED220D"/>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What about exceptions? Inequality? Growth?  Information?</a:t>
            </a:r>
          </a:p>
        </p:txBody>
      </p:sp>
      <p:sp>
        <p:nvSpPr>
          <p:cNvPr id="439" name="This kind of theory will allow us to predict characteristics of cities throughout history and across diverse contexts"/>
          <p:cNvSpPr txBox="1"/>
          <p:nvPr/>
        </p:nvSpPr>
        <p:spPr>
          <a:xfrm>
            <a:off x="2556129" y="8873003"/>
            <a:ext cx="19271743" cy="54813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000"/>
            </a:lvl1pPr>
          </a:lstStyle>
          <a:p>
            <a:pPr/>
            <a:r>
              <a:t>This kind of theory will allow us to predict characteristics of cities throughout history and across diverse contexts</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3" name="Gigantic_water_main.jpg" descr="Gigantic_water_main.jpg"/>
          <p:cNvPicPr>
            <a:picLocks noChangeAspect="1"/>
          </p:cNvPicPr>
          <p:nvPr/>
        </p:nvPicPr>
        <p:blipFill>
          <a:blip r:embed="rId2">
            <a:extLst/>
          </a:blip>
          <a:stretch>
            <a:fillRect/>
          </a:stretch>
        </p:blipFill>
        <p:spPr>
          <a:xfrm>
            <a:off x="2937719" y="1776533"/>
            <a:ext cx="18288001" cy="10287000"/>
          </a:xfrm>
          <a:prstGeom prst="rect">
            <a:avLst/>
          </a:prstGeom>
          <a:ln w="12700">
            <a:miter lim="400000"/>
          </a:ln>
        </p:spPr>
      </p:pic>
      <p:sp>
        <p:nvSpPr>
          <p:cNvPr id="234" name="Master/Trunk infrastructure gets enormous"/>
          <p:cNvSpPr txBox="1"/>
          <p:nvPr/>
        </p:nvSpPr>
        <p:spPr>
          <a:xfrm>
            <a:off x="207445" y="931990"/>
            <a:ext cx="8811617" cy="63489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3600">
                <a:solidFill>
                  <a:srgbClr val="FFFFFF"/>
                </a:solidFill>
              </a:defRPr>
            </a:lvl1pPr>
          </a:lstStyle>
          <a:p>
            <a:pPr/>
            <a:r>
              <a:t>Master/Trunk infrastructure gets enormous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36" name="MacLean0003.jpg" descr="MacLean0003.jpg"/>
          <p:cNvPicPr>
            <a:picLocks noChangeAspect="1"/>
          </p:cNvPicPr>
          <p:nvPr/>
        </p:nvPicPr>
        <p:blipFill>
          <a:blip r:embed="rId2">
            <a:extLst/>
          </a:blip>
          <a:stretch>
            <a:fillRect/>
          </a:stretch>
        </p:blipFill>
        <p:spPr>
          <a:xfrm>
            <a:off x="3050285" y="0"/>
            <a:ext cx="18283430" cy="13716001"/>
          </a:xfrm>
          <a:prstGeom prst="rect">
            <a:avLst/>
          </a:prstGeom>
          <a:ln w="12700">
            <a:miter lim="400000"/>
          </a:ln>
        </p:spPr>
      </p:pic>
      <p:sp>
        <p:nvSpPr>
          <p:cNvPr id="237" name="credit: MacLean"/>
          <p:cNvSpPr txBox="1"/>
          <p:nvPr/>
        </p:nvSpPr>
        <p:spPr>
          <a:xfrm>
            <a:off x="18334305" y="13076449"/>
            <a:ext cx="2922779" cy="6000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3000">
                <a:solidFill>
                  <a:srgbClr val="FFFFFF"/>
                </a:solidFill>
                <a:latin typeface="Helvetica Light"/>
                <a:ea typeface="Helvetica Light"/>
                <a:cs typeface="Helvetica Light"/>
                <a:sym typeface="Helvetica Light"/>
              </a:defRPr>
            </a:lvl1pPr>
          </a:lstStyle>
          <a:p>
            <a:pPr/>
            <a:r>
              <a:t>credit: MacLean</a:t>
            </a:r>
          </a:p>
        </p:txBody>
      </p:sp>
      <p:sp>
        <p:nvSpPr>
          <p:cNvPr id="238" name="infrastructure networks must push into the third dimension"/>
          <p:cNvSpPr txBox="1"/>
          <p:nvPr/>
        </p:nvSpPr>
        <p:spPr>
          <a:xfrm>
            <a:off x="16948287" y="4555674"/>
            <a:ext cx="6442724" cy="1055422"/>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defRPr>
            </a:lvl1pPr>
          </a:lstStyle>
          <a:p>
            <a:pPr/>
            <a:r>
              <a:t>infrastructure networks must push into the third dimension</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0" name="wires_brazil_slum.jpg" descr="wires_brazil_slum.jpg"/>
          <p:cNvPicPr>
            <a:picLocks noChangeAspect="1"/>
          </p:cNvPicPr>
          <p:nvPr/>
        </p:nvPicPr>
        <p:blipFill>
          <a:blip r:embed="rId2">
            <a:extLst/>
          </a:blip>
          <a:stretch>
            <a:fillRect/>
          </a:stretch>
        </p:blipFill>
        <p:spPr>
          <a:xfrm>
            <a:off x="2414300" y="1358044"/>
            <a:ext cx="19555400" cy="10999912"/>
          </a:xfrm>
          <a:prstGeom prst="rect">
            <a:avLst/>
          </a:prstGeom>
          <a:ln w="12700">
            <a:miter lim="400000"/>
          </a:ln>
        </p:spPr>
      </p:pic>
      <p:sp>
        <p:nvSpPr>
          <p:cNvPr id="241" name="credit: Robert Stone"/>
          <p:cNvSpPr txBox="1"/>
          <p:nvPr/>
        </p:nvSpPr>
        <p:spPr>
          <a:xfrm>
            <a:off x="17527233" y="12375198"/>
            <a:ext cx="3337485" cy="574676"/>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wrap="none" lIns="71437" tIns="71437" rIns="71437" bIns="71437" anchor="ctr">
            <a:spAutoFit/>
          </a:bodyPr>
          <a:lstStyle>
            <a:lvl1pPr defTabSz="821531">
              <a:defRPr sz="2800">
                <a:solidFill>
                  <a:srgbClr val="FFFFFF"/>
                </a:solidFill>
                <a:latin typeface="Helvetica Light"/>
                <a:ea typeface="Helvetica Light"/>
                <a:cs typeface="Helvetica Light"/>
                <a:sym typeface="Helvetica Light"/>
              </a:defRPr>
            </a:lvl1pPr>
          </a:lstStyle>
          <a:p>
            <a:pPr/>
            <a:r>
              <a:t>credit: Robert Stone</a:t>
            </a:r>
          </a:p>
        </p:txBody>
      </p:sp>
      <p:sp>
        <p:nvSpPr>
          <p:cNvPr id="242" name="infrastructure networks take over many urban spaces"/>
          <p:cNvSpPr txBox="1"/>
          <p:nvPr/>
        </p:nvSpPr>
        <p:spPr>
          <a:xfrm>
            <a:off x="1109519" y="6330289"/>
            <a:ext cx="6442724" cy="1055422"/>
          </a:xfrm>
          <a:prstGeom prst="rect">
            <a:avLst/>
          </a:prstGeom>
          <a:solidFill>
            <a:srgbClr val="5E5E5E">
              <a:alpha val="83604"/>
            </a:srgbClr>
          </a:solidFill>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a:defRPr sz="3200">
                <a:solidFill>
                  <a:srgbClr val="FFFFFF"/>
                </a:solidFill>
              </a:defRPr>
            </a:lvl1pPr>
          </a:lstStyle>
          <a:p>
            <a:pPr/>
            <a:r>
              <a:t>infrastructure networks take over many urban spaces</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4" name="wires.png" descr="wires.png"/>
          <p:cNvPicPr>
            <a:picLocks noChangeAspect="1"/>
          </p:cNvPicPr>
          <p:nvPr/>
        </p:nvPicPr>
        <p:blipFill>
          <a:blip r:embed="rId2">
            <a:extLst/>
          </a:blip>
          <a:stretch>
            <a:fillRect/>
          </a:stretch>
        </p:blipFill>
        <p:spPr>
          <a:xfrm>
            <a:off x="2898682" y="-146704"/>
            <a:ext cx="18586636" cy="11538915"/>
          </a:xfrm>
          <a:prstGeom prst="rect">
            <a:avLst/>
          </a:prstGeom>
          <a:ln w="12700">
            <a:miter lim="400000"/>
          </a:ln>
        </p:spPr>
      </p:pic>
      <p:sp>
        <p:nvSpPr>
          <p:cNvPr id="245" name="1890s New York City…"/>
          <p:cNvSpPr txBox="1"/>
          <p:nvPr/>
        </p:nvSpPr>
        <p:spPr>
          <a:xfrm>
            <a:off x="16724558" y="11323609"/>
            <a:ext cx="4728495" cy="996161"/>
          </a:xfrm>
          <a:prstGeom prst="rect">
            <a:avLst/>
          </a:prstGeom>
          <a:solidFill>
            <a:srgbClr val="53585F"/>
          </a:solidFill>
          <a:ln w="12700">
            <a:miter lim="400000"/>
          </a:ln>
          <a:extLst>
            <a:ext uri="{C572A759-6A51-4108-AA02-DFA0A04FC94B}">
              <ma14:wrappingTextBoxFlag xmlns:ma14="http://schemas.microsoft.com/office/mac/drawingml/2011/main" val="1"/>
            </a:ext>
          </a:extLst>
        </p:spPr>
        <p:txBody>
          <a:bodyPr lIns="71437" tIns="71437" rIns="71437" bIns="71437" anchor="b">
            <a:spAutoFit/>
          </a:bodyPr>
          <a:lstStyle/>
          <a:p>
            <a:pPr algn="l" defTabSz="642937">
              <a:defRPr sz="2800">
                <a:solidFill>
                  <a:srgbClr val="FFFFFF"/>
                </a:solidFill>
                <a:uFill>
                  <a:solidFill>
                    <a:srgbClr val="666666"/>
                  </a:solidFill>
                </a:uFill>
                <a:latin typeface="Helvetica Neue Light"/>
                <a:ea typeface="Helvetica Neue Light"/>
                <a:cs typeface="Helvetica Neue Light"/>
                <a:sym typeface="Helvetica Neue Light"/>
              </a:defRPr>
            </a:pPr>
            <a:r>
              <a:rPr>
                <a:uFill>
                  <a:solidFill>
                    <a:srgbClr val="FF2600"/>
                  </a:solidFill>
                </a:uFill>
              </a:rPr>
              <a:t>1890s New York City</a:t>
            </a:r>
            <a:endParaRPr>
              <a:uFill>
                <a:solidFill>
                  <a:srgbClr val="FF2600"/>
                </a:solidFill>
              </a:uFill>
            </a:endParaRPr>
          </a:p>
          <a:p>
            <a:pPr algn="l" defTabSz="642937">
              <a:defRPr sz="2800">
                <a:solidFill>
                  <a:srgbClr val="FFFFFF"/>
                </a:solidFill>
                <a:uFill>
                  <a:solidFill>
                    <a:srgbClr val="666666"/>
                  </a:solidFill>
                </a:uFill>
                <a:latin typeface="Helvetica Neue Light"/>
                <a:ea typeface="Helvetica Neue Light"/>
                <a:cs typeface="Helvetica Neue Light"/>
                <a:sym typeface="Helvetica Neue Light"/>
              </a:defRPr>
            </a:pPr>
            <a:r>
              <a:rPr>
                <a:uFill>
                  <a:solidFill>
                    <a:srgbClr val="FF2600"/>
                  </a:solidFill>
                </a:uFill>
              </a:rPr>
              <a:t>credit:</a:t>
            </a:r>
            <a:r>
              <a:rPr u="sng">
                <a:hlinkClick r:id="rId3" invalidUrl="" action="" tgtFrame="" tooltip="" history="1" highlightClick="0" endSnd="0"/>
              </a:rPr>
              <a:t> </a:t>
            </a:r>
            <a:r>
              <a:rPr>
                <a:hlinkClick r:id="rId3" invalidUrl="" action="" tgtFrame="" tooltip="" history="1" highlightClick="0" endSnd="0"/>
              </a:rPr>
              <a:t>www.loper-os.org</a:t>
            </a:r>
          </a:p>
        </p:txBody>
      </p:sp>
      <p:sp>
        <p:nvSpPr>
          <p:cNvPr id="246" name="NYC before and after ice storm and burying of  electrical cables"/>
          <p:cNvSpPr txBox="1"/>
          <p:nvPr/>
        </p:nvSpPr>
        <p:spPr>
          <a:xfrm>
            <a:off x="14704714" y="10213907"/>
            <a:ext cx="8768183" cy="461367"/>
          </a:xfrm>
          <a:prstGeom prst="rect">
            <a:avLst/>
          </a:prstGeom>
          <a:solidFill>
            <a:srgbClr val="5E5E5E"/>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rgbClr val="FFFFFF"/>
                </a:solidFill>
              </a:defRPr>
            </a:lvl1pPr>
          </a:lstStyle>
          <a:p>
            <a:pPr/>
            <a:r>
              <a:t>NYC before and after ice storm and burying of  electrical cables</a:t>
            </a:r>
          </a:p>
        </p:txBody>
      </p:sp>
      <p:sp>
        <p:nvSpPr>
          <p:cNvPr id="247" name="And must go into the third dimension, above or below ground  to leave space for people"/>
          <p:cNvSpPr txBox="1"/>
          <p:nvPr/>
        </p:nvSpPr>
        <p:spPr>
          <a:xfrm>
            <a:off x="3687851" y="12577584"/>
            <a:ext cx="16595447" cy="585112"/>
          </a:xfrm>
          <a:prstGeom prst="rect">
            <a:avLst/>
          </a:prstGeom>
          <a:solidFill>
            <a:srgbClr val="000000"/>
          </a:solidFill>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defTabSz="825500">
              <a:defRPr sz="3200">
                <a:solidFill>
                  <a:srgbClr val="FFFFFF"/>
                </a:solidFill>
                <a:latin typeface="Helvetica Neue Medium"/>
                <a:ea typeface="Helvetica Neue Medium"/>
                <a:cs typeface="Helvetica Neue Medium"/>
                <a:sym typeface="Helvetica Neue Medium"/>
              </a:defRPr>
            </a:lvl1pPr>
          </a:lstStyle>
          <a:p>
            <a:pPr/>
            <a:r>
              <a:t>And must go into the third dimension, above or below ground  to leave space for people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49" name="Highways_China.jpg" descr="Highways_China.jpg"/>
          <p:cNvPicPr>
            <a:picLocks noChangeAspect="1"/>
          </p:cNvPicPr>
          <p:nvPr/>
        </p:nvPicPr>
        <p:blipFill>
          <a:blip r:embed="rId2">
            <a:extLst/>
          </a:blip>
          <a:stretch>
            <a:fillRect/>
          </a:stretch>
        </p:blipFill>
        <p:spPr>
          <a:xfrm>
            <a:off x="-320323" y="1897086"/>
            <a:ext cx="12725224" cy="9921828"/>
          </a:xfrm>
          <a:prstGeom prst="rect">
            <a:avLst/>
          </a:prstGeom>
          <a:ln w="12700">
            <a:miter lim="400000"/>
          </a:ln>
        </p:spPr>
      </p:pic>
      <p:sp>
        <p:nvSpPr>
          <p:cNvPr id="250" name="World’s Widest Highways"/>
          <p:cNvSpPr txBox="1"/>
          <p:nvPr/>
        </p:nvSpPr>
        <p:spPr>
          <a:xfrm>
            <a:off x="8390345" y="567349"/>
            <a:ext cx="5589728" cy="64713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b="1" sz="3600"/>
            </a:lvl1pPr>
          </a:lstStyle>
          <a:p>
            <a:pPr/>
            <a:r>
              <a:t>World’s Widest Highways</a:t>
            </a:r>
          </a:p>
        </p:txBody>
      </p:sp>
      <p:pic>
        <p:nvPicPr>
          <p:cNvPr id="251" name="rawImage.jpg" descr="rawImage.jpg"/>
          <p:cNvPicPr>
            <a:picLocks noChangeAspect="1"/>
          </p:cNvPicPr>
          <p:nvPr/>
        </p:nvPicPr>
        <p:blipFill>
          <a:blip r:embed="rId3">
            <a:extLst/>
          </a:blip>
          <a:stretch>
            <a:fillRect/>
          </a:stretch>
        </p:blipFill>
        <p:spPr>
          <a:xfrm>
            <a:off x="15085508" y="527491"/>
            <a:ext cx="7509223" cy="11258335"/>
          </a:xfrm>
          <a:prstGeom prst="rect">
            <a:avLst/>
          </a:prstGeom>
          <a:ln w="12700">
            <a:miter lim="400000"/>
          </a:ln>
        </p:spPr>
      </p:pic>
      <p:sp>
        <p:nvSpPr>
          <p:cNvPr id="252" name="IH-10 in Houston TX"/>
          <p:cNvSpPr txBox="1"/>
          <p:nvPr/>
        </p:nvSpPr>
        <p:spPr>
          <a:xfrm>
            <a:off x="19757153" y="12029613"/>
            <a:ext cx="2880666" cy="46136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r>
              <a:t>IH-10 in Houston TX</a:t>
            </a:r>
          </a:p>
        </p:txBody>
      </p:sp>
      <p:sp>
        <p:nvSpPr>
          <p:cNvPr id="253" name="what happens to width when speeds are lower?"/>
          <p:cNvSpPr txBox="1"/>
          <p:nvPr/>
        </p:nvSpPr>
        <p:spPr>
          <a:xfrm>
            <a:off x="2188575" y="12986147"/>
            <a:ext cx="7707428" cy="523444"/>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800"/>
            </a:lvl1pPr>
          </a:lstStyle>
          <a:p>
            <a:pPr/>
            <a:r>
              <a:t>what happens to width when speeds are lower?</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21_BasicWhite">
  <a:themeElements>
    <a:clrScheme name="21_BasicWhite">
      <a:dk1>
        <a:srgbClr val="5E5E5E"/>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21_BasicWhite">
  <a:themeElements>
    <a:clrScheme name="21_BasicWhite">
      <a:dk1>
        <a:srgbClr val="000000"/>
      </a:dk1>
      <a:lt1>
        <a:srgbClr val="FFFFFF"/>
      </a:lt1>
      <a:dk2>
        <a:srgbClr val="5E5E5E"/>
      </a:dk2>
      <a:lt2>
        <a:srgbClr val="D5D5D5"/>
      </a:lt2>
      <a:accent1>
        <a:srgbClr val="00A2FF"/>
      </a:accent1>
      <a:accent2>
        <a:srgbClr val="16E7CF"/>
      </a:accent2>
      <a:accent3>
        <a:srgbClr val="61D836"/>
      </a:accent3>
      <a:accent4>
        <a:srgbClr val="FFD932"/>
      </a:accent4>
      <a:accent5>
        <a:srgbClr val="FF644E"/>
      </a:accent5>
      <a:accent6>
        <a:srgbClr val="FF42A1"/>
      </a:accent6>
      <a:hlink>
        <a:srgbClr val="0000FF"/>
      </a:hlink>
      <a:folHlink>
        <a:srgbClr val="FF00FF"/>
      </a:folHlink>
    </a:clrScheme>
    <a:fontScheme name="21_BasicWhite">
      <a:majorFont>
        <a:latin typeface="Helvetica Neue"/>
        <a:ea typeface="Helvetica Neue"/>
        <a:cs typeface="Helvetica Neue"/>
      </a:majorFont>
      <a:minorFont>
        <a:latin typeface="Helvetica Neue"/>
        <a:ea typeface="Helvetica Neue"/>
        <a:cs typeface="Helvetica Neue"/>
      </a:minorFont>
    </a:fontScheme>
    <a:fmtScheme name="21_Basic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Helvetica Neue Medium"/>
            <a:ea typeface="Helvetica Neue Medium"/>
            <a:cs typeface="Helvetica Neue Medium"/>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2438338" rtl="0" fontAlgn="auto" latinLnBrk="0" hangingPunct="0">
          <a:lnSpc>
            <a:spcPct val="100000"/>
          </a:lnSpc>
          <a:spcBef>
            <a:spcPts val="0"/>
          </a:spcBef>
          <a:spcAft>
            <a:spcPts val="0"/>
          </a:spcAft>
          <a:buClrTx/>
          <a:buSzTx/>
          <a:buFontTx/>
          <a:buNone/>
          <a:tabLst/>
          <a:defRPr b="0" baseline="0" cap="none" i="0" spc="0" strike="noStrike" sz="2400" u="none" kumimoji="0" normalizeH="0">
            <a:ln>
              <a:noFill/>
            </a:ln>
            <a:solidFill>
              <a:srgbClr val="5E5E5E"/>
            </a:solidFill>
            <a:effectLst/>
            <a:uFillTx/>
            <a:latin typeface="+mn-lt"/>
            <a:ea typeface="+mn-ea"/>
            <a:cs typeface="+mn-cs"/>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